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4" r:id="rId3"/>
    <p:sldId id="258" r:id="rId4"/>
    <p:sldId id="271" r:id="rId5"/>
    <p:sldId id="272" r:id="rId6"/>
    <p:sldId id="274" r:id="rId7"/>
    <p:sldId id="273" r:id="rId8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36" d="100"/>
          <a:sy n="136" d="100"/>
        </p:scale>
        <p:origin x="-2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2B0A9-845E-4646-9149-7DFB7A601A3F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4EDA6-E256-438C-9BC8-630184CA3E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1154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89E01-F3B6-4564-8A1A-2BB60B2ACC09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1430E-E97B-4826-A870-2A95A31980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8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GB" sz="1100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E478464-3829-4E58-AC36-E4EDFBDC93FC}" type="slidenum">
              <a:rPr lang="en-US" sz="1200" smtClean="0"/>
              <a:pPr/>
              <a:t>2</a:t>
            </a:fld>
            <a:endParaRPr lang="en-US" sz="1200" smtClean="0"/>
          </a:p>
        </p:txBody>
      </p:sp>
    </p:spTree>
    <p:extLst>
      <p:ext uri="{BB962C8B-B14F-4D97-AF65-F5344CB8AC3E}">
        <p14:creationId xmlns:p14="http://schemas.microsoft.com/office/powerpoint/2010/main" val="280550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48A5-B3F3-46C3-B0E8-3D1F20C3D424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6FB8B-E056-4995-A277-075DAB97CD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icture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406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C48A5-B3F3-46C3-B0E8-3D1F20C3D424}" type="datetimeFigureOut">
              <a:rPr lang="en-GB" smtClean="0"/>
              <a:t>24/09/2014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6FB8B-E056-4995-A277-075DAB97CD7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Macintosh%20HD:Users:freelance:Desktop:UoB_PowerpointSlides_v3-1.jpg" TargetMode="External"/><Relationship Id="rId5" Type="http://schemas.openxmlformats.org/officeDocument/2006/relationships/image" Target="../media/image4.jpeg"/><Relationship Id="rId6" Type="http://schemas.openxmlformats.org/officeDocument/2006/relationships/image" Target="../media/image5.jpeg"/><Relationship Id="rId7" Type="http://schemas.openxmlformats.org/officeDocument/2006/relationships/hyperlink" Target="http://www.bris.ac.uk/careers/essentials/using-us-in-person.asp" TargetMode="External"/><Relationship Id="rId8" Type="http://schemas.openxmlformats.org/officeDocument/2006/relationships/image" Target="../media/image6.jpeg"/><Relationship Id="rId9" Type="http://schemas.openxmlformats.org/officeDocument/2006/relationships/image" Target="../media/image7.jpeg"/><Relationship Id="rId1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Engaging disabled students</a:t>
            </a:r>
            <a:br>
              <a:rPr lang="en-GB" dirty="0" smtClean="0"/>
            </a:br>
            <a:r>
              <a:rPr lang="en-GB" dirty="0" smtClean="0"/>
              <a:t>(Bristol Case Study)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>
              <a:solidFill>
                <a:srgbClr val="C000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Kate </a:t>
            </a:r>
            <a:r>
              <a:rPr lang="en-GB" dirty="0" err="1" smtClean="0">
                <a:solidFill>
                  <a:srgbClr val="C00000"/>
                </a:solidFill>
              </a:rPr>
              <a:t>Colechin</a:t>
            </a:r>
            <a:r>
              <a:rPr lang="en-GB" dirty="0" smtClean="0">
                <a:solidFill>
                  <a:srgbClr val="C00000"/>
                </a:solidFill>
              </a:rPr>
              <a:t>, Careers Adviser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7176" name="Picture 8" descr="http://upload.wikimedia.org/wikipedia/commons/0/03/Bristol_University_from_Cabot_Tower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3" b="9556"/>
          <a:stretch/>
        </p:blipFill>
        <p:spPr bwMode="auto">
          <a:xfrm>
            <a:off x="5004048" y="501484"/>
            <a:ext cx="3903390" cy="18473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Macintosh HD:Users:freelance:Desktop:UoB_PowerpointSlides_v3-1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79388" y="260350"/>
            <a:ext cx="2447925" cy="8651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3" name="TextBox 10"/>
          <p:cNvSpPr txBox="1">
            <a:spLocks noChangeArrowheads="1"/>
          </p:cNvSpPr>
          <p:nvPr/>
        </p:nvSpPr>
        <p:spPr bwMode="auto">
          <a:xfrm>
            <a:off x="2771775" y="5692775"/>
            <a:ext cx="640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GB" sz="20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5" name="Subtitle 6"/>
          <p:cNvSpPr txBox="1">
            <a:spLocks/>
          </p:cNvSpPr>
          <p:nvPr/>
        </p:nvSpPr>
        <p:spPr bwMode="auto">
          <a:xfrm>
            <a:off x="468313" y="3644900"/>
            <a:ext cx="8389937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79425" indent="-479425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ts val="2400"/>
              </a:lnSpc>
              <a:spcBef>
                <a:spcPct val="20000"/>
              </a:spcBef>
            </a:pPr>
            <a:endParaRPr lang="en-GB" sz="1800"/>
          </a:p>
        </p:txBody>
      </p:sp>
      <p:pic>
        <p:nvPicPr>
          <p:cNvPr id="2056" name="Picture 21" descr="F:\databases\Templates\Logos\UOB_CS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8002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6" name="Picture 2" descr="\\ads.bris.ac.uk\filestore\MyFiles\UserApplicationData\cacmb\Application Data\Cyrusoft\Mulberry\Temporary Files\View Attachments\ee281011_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234" y="404664"/>
            <a:ext cx="3827917" cy="28709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www.bris.ac.uk/careers/images/homepage/welcom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52057"/>
            <a:ext cx="2037978" cy="232705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 descr="https://fbcdn-sphotos-a.akamaihd.net/hphotos-ak-ash3/s720x720/581182_10151788582990285_792670261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38286"/>
            <a:ext cx="3071813" cy="230346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3" descr="\\ads.bris.ac.uk\filestore\MyFiles\UserApplicationData\cacmb\Application Data\Cyrusoft\Mulberry\Temporary Files\View Attachments\ee281011_0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94773"/>
            <a:ext cx="3978474" cy="29838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794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How </a:t>
            </a:r>
            <a:r>
              <a:rPr lang="en-GB" dirty="0">
                <a:latin typeface="Arial" pitchFamily="34" charset="0"/>
                <a:cs typeface="Arial" pitchFamily="34" charset="0"/>
              </a:rPr>
              <a:t>do we engage?</a:t>
            </a:r>
            <a:br>
              <a:rPr lang="en-GB" dirty="0">
                <a:latin typeface="Arial" pitchFamily="34" charset="0"/>
                <a:cs typeface="Arial" pitchFamily="34" charset="0"/>
              </a:rPr>
            </a:br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163034"/>
          </a:xfrm>
        </p:spPr>
        <p:txBody>
          <a:bodyPr>
            <a:normAutofit/>
          </a:bodyPr>
          <a:lstStyle/>
          <a:p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1-1 Appointments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Workshops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Events &amp; Careers Fairs</a:t>
            </a: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Information Resources &amp; Website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20072" y="1678118"/>
            <a:ext cx="3528392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</a:rPr>
              <a:t>“Can you help?”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Disclosure: how &amp; when?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Reasonable adjustments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Work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bg1"/>
                </a:solidFill>
              </a:rPr>
              <a:t>Internships</a:t>
            </a:r>
          </a:p>
          <a:p>
            <a:endParaRPr lang="en-GB" dirty="0"/>
          </a:p>
        </p:txBody>
      </p:sp>
      <p:sp>
        <p:nvSpPr>
          <p:cNvPr id="7" name="Right Arrow 6"/>
          <p:cNvSpPr/>
          <p:nvPr/>
        </p:nvSpPr>
        <p:spPr>
          <a:xfrm>
            <a:off x="4192706" y="2276872"/>
            <a:ext cx="936104" cy="2639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538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5" t="2525" r="1634" b="3256"/>
          <a:stretch/>
        </p:blipFill>
        <p:spPr bwMode="auto">
          <a:xfrm>
            <a:off x="2699792" y="476672"/>
            <a:ext cx="6061684" cy="524323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 descr="The Complete Guide to Getting a Job for People with Asperger's Syndr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5746">
            <a:off x="591712" y="1196752"/>
            <a:ext cx="1428750" cy="20288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BDAAoHBwgHBgoICAgLCgoLDhgQDg0NDh0VFhEYIx8lJCIfIiEmKzcvJik0KSEiMEExNDk7Pj4+JS5ESUM8SDc9Pjv/2wBDAQoLCw4NDhwQEBw7KCIoOzs7Ozs7Ozs7Ozs7Ozs7Ozs7Ozs7Ozs7Ozs7Ozs7Ozs7Ozs7Ozs7Ozs7Ozs7Ozs7Ozv/wAARCAFaAOcDASIAAhEBAxEB/8QAGwAAAgMBAQEAAAAAAAAAAAAAAAQBAwUCBgf/xABJEAABAwIEAgQKBwQHCQEAAAABAAIDBBEFEiExQVETImFxBhQVMnSBkZOy0SM1VaGxweElU2KSM0JSVHKC8BY0Q0RFY2Rz8Sb/xAAaAQACAwEBAAAAAAAAAAAAAAACAwABBAUG/8QAJxEAAgICAgEEAgMBAQAAAAAAAAECEQMxEiEEMkFRcRMiBWHRM4H/2gAMAwEAAhEDEQA/AE8VxTEY8XrI2V9UxrZ3hobM4ADMdBqlBi+KccSq/fu+anFx+2q70iT4ilLJyRzpSdjflfE/tGr9875o8r4n9o1fv3fNK8FFlKK5Mb8r4n9o1fv3fNHlfE/tGr9+75pSyCFdE5P5G/K+J/aNX793zUeV8U+0qr37vmlbFGiqicn8jflfE/tGr9+75qxuLYlYftCq9875pDRWDYLT48U5OwZSfyOeVsSv9YVXvnfNHlbEr/WNV753zSakLbwj8A8n8jflbEvtCq9875o8q4l9oVXvnfNKIuq4R+Ccn8jYxbEvtCq9875rh+LYnfTEar3zvmlu665duk54rhoilK9jRxfFPtGq9+75qBi+KH/qNX793zSqFgpB8mMvxjEw0/tKr9+75qry1iv2nV+/d81S/wA09yo9azZumhkGx3y1iv2lWe/d81dHiuJ5cxxKrJP/AH3fNZhTTPMF+Sb4iUpuypyaXQ4MWxL7Qq/fO+aPK2Jn/qNV753zSqF1OEfgTyfyaEeK4j0euIVJ1/fOv+Kk4niFwRiFXbiOmdy70rF5nebacUakE/dut8McHFdC3KSexrypiI3rqr3zj+akYpiO/j1Te3753zS97kHTiVyNNLWJ480z8cfgrnL5Nzwfrq2bHKdk1XPIx2a7XyOIPVPBCo8GwP8AaCmtp551H8BQuJ/IJLKq+P8ATo+I24O/kysXA8s13pEnxFKJvF/rmu9Ik+IpRISM0tsFA7UdqNbKwSUIOhQrICBZQpVUQgCysaLjVcFdjYLV4y7ZUiUIspW2gUCiyLKVdFkdy5duu1w/dIzr9CLZyhCFz6COX+ae5UK9/mlUetZM+0Nhojjumox9GLJZadFG18Qu3W172T/BVzZU1eijbdSO1PGmZYuy7JOWN0Z20JXW40Ko6YOpve525rv13HYohZIYs2Vxbe2g4rskAC247Fsg/wBVQpo52vfT5oudr6hHLYacNFNja/Dv/JHYNGp4NH/9BTb/ANfT/KUI8GgfL9NuB1/hKFxP5F3lX1/p0/E9D+zKxf65rfSJPiKT0TmL/XNd6RJ8RSiVFGWW2X00LHMdNMHGNpAsP6x7+A+YWxJh7qbDRVysigcWmTo3QCxbewHWBJJ79knQRNkbBIZxC2IucXFxuNRewGt7Eexesr4cBxLFYxU10rnO0b12hjTbbbkPvWXLOpUaMeO42eMlihqYnPha1kjAXWaLB7e6+hSa3a+hgw/GclKc9MbFkmcOzNFr37iDyWEd9BotEHa6EzVPsEIQE2hYWVjfNCrVg2C0eOuymSoUqFsKJQjVG6hAXD913bv2uuH7pOdfoRbOUICFgoIh/mHuS+qvf5hVCx+RtDseibrYo5mx00eZp1GgGqxrBaNOZDG0i1raXCf/AB/rZJuh8VUBHWflPcurwyiweHO4a67pMBrrZtTz4K5rG5gWOGp3BXYoWnZqUlM3yeWADUmxCz/J0pLs1zlNgAL3W3QsIw+PNub3Vjo9b21CzxzuDaRoeFSimeafC9jnhzCCN7cNAoa0j+rbsW8YC8OJjFnHUc1RV0TpowYzkde/tT4509iXha7KvBywx6mFredt/gchd4DTSU/hBTNe3Q57G38LkLnee7yL6/00+L6H9mLi/wBc1vpEnxFKcU5i31zW+kSfEUmol0jHLbHMNrY6Kqa+emZUwX60T+PaO3VewixTwOMZeIRE8tsfo3ZxpwI/JeEQlZMCm7uhuPNKCqjXxrEMOne2PCqd8UTW5C97rlw3Ngdlj8FKPuTYQUVSFyk5O2CiylCOgQXbdtVxZdtBLQtGBdsFk6o0Hb3qddbC45I4aXtxWsoBuADvw7VFtuHaiwI5W7Ebb66KUQN1y/Q73XdgNxa3BcSbpOZfoWjhShCw0Ecv8wpeyYf5h7kvssHlepDseiVoQRO6Bj2uIu3RZ3rK0oKuSOBjAAQ1ttU/+P8AW/oqde4FkjdMuh3sd1bA8EabtOy6jqGStLXix5DipjjY99x1TxXZFLo9NQZPFGdYbnj2poMaXN1GvNZmHtAom3Nzc7pjOGkG57gVzpwuTOjF/qhmRjRroAqizioLnPOnBRmAJANyhimgmwo2jyzSEC9i7Xl1ShdYd1sVhLm6i9j/AJShI8j1L6Kx+55LFvrmt9Ik+IpNOYt9c1vpEnxFJlaoq0c6W2GyEIKKigQbI4IspXRAQjZChAVjRdoOw5qvgrGi7dFowLtgsnU6a6ckcjbuU31tmuL+xRsbjQrUCG/9bdGnt3Cm+ulhxCCe22qsgcR+areBm0N9FZodralcO87gk5vQWjhCEaLFQZy/zD3Jc7piTzD3Jdc/yvUhuPQbJ6FjjC11hYjiUjotWCMGmjN9SNk/+NV5H9FZdHdKwmUgjKe5XBhz3BsdlzDeK5brw05INS5rcxj1FtAV2nEBNV2b9BBaibx1Nl05tnbKcLeDh7Dtck2tqrC2+i5kn+7Rvirijhps4a3Cgi8mvFWCPQrsR5td7KuSCo7w3/f4xyv+BQrKFoFdHzF/wKFkzO5BxVI8Ri/1xW+kSfEUonMW+ua70iT4ilLBbo6OXLbI7VOnFRopRFEI3Qp0VEBFgUbosiSICsb5o02VfBWN83inYV2DIkE6a68kcRw71HDmOVlPA7Wta61AWBNrm1ro0G2tuSPN/CyP/gsoWHE39dlXIesOKt3F+B5cVXJq66Vl9BFs4QiynKSFjpsYcvBLD3JfKbcLJsjQqlwAaSsvk4laYcZexSQtelOSkY4nzhsFkc7rXpYyaVjjr1dFP43/AKMLJovhkY4ZDoeZXbog1uoGyXaY2nVpd2Lt8zg2x1HJwXccXfQlSVdm1g7rUYbc7ndPbSDiFm4VNalb1bWJsQtJti4HnzXLzKptnQxO4o7cbDbvXTCG35IaC4G+yHR3bcDbgs32NLaOQGuiA3N7+woUUDMtaznr+BQk5avoJHiMW+ua30iT4ilE3i31zW+kSfEUpZdGK6RypbYcUd6kI3RUCQiykKNlKIGyO5HFSiRCFYB1Rx9ey4VjfNGo57J2LYLJygC425hAtY25IsTbT1hF7jh3rQCRz4DfRTewHDjbmo0tfS35qTyuPWoQgCx/O65eLFdE6X9eqh1syCfpLRyApQoKUggOyqcAQQrbXBuq3AZSsvkxbVhR2LG91s0mbxVjWkC41HFYw0WrTsa2njeXakXGqy/xv/SQzJoYNOdHGxK7IDmsJHYCef8Ar8F02sjy9Yb8gunPZKC1j7nl/r/Wq7Vy9wEo+xqYfCBStDdesU0erpwXOHtBogdjc/irXNsbb6rlzlc2dCC/VHTHki7Rrtqu2ue6x4FUC7SbLsSuGn3pTj2GOURvUM9aFVh8pdWMbpxvp2FCz5FTCR4jFvrmt9Ik+IpVN4t9cVvpEnxFKBdOK6RyZbYKOKmyEdFBZQpQqogKFKFdECysaeqN1XwVjbZbD7ym4dgyC19bHncqd9//AIjna10ce260AkerW2iALdg532U/d2KOA04aX71CE3J2F9PYoLCTqSSr2RmxP3HRVyG5aGggDtV0iHAj1PZ9ylkeY3FrLoOIaRffmhrekvd2gO1lVIlkyRBkZulXDqnTgng0GN7GnM63AXuVSKKpkY60LgANSQs2dWMijPZG55sF7jDMGpzRU7iwF+W5JF15WmZ4u8GaMkWJGi+iYRlfhVNJYAlg0XL4PDBNbZsxJSbsyarAWTuJYC3kWhZdXgs1EXPBvbsXuGMubkD1KJoGOaSRcosfmZIdPsbLx4y7o8xhtxh7Lg6Eix4JtpJcM1j3rWbTsFO5ojGvYs8wTNcbM1GgQ/lU22HGNKiqwD7HYIDQ5/G33qx7nkkGMix3tooLXsIzNy35hSyyyhbasj0tv+CF1REmrZ2337ihIybCR4fFvrit9Ik+IpRN4t9c1vpEnxFKLrR9KOTLbBCEKygCChHeqICEIVkD1qxtizc9qrVjfNHrTcWwZBfTXUdvBT7B3Ivxv7d0Ekajhy4LQCFtAALE9i7DLda/rQ1g10JG+/tXQDnNOug4K6or3Au6paGmx+9SKeSSxa3Sy0qTD2PYJH6jhonjFDFI1paSeFuCRPOk6Rojhb7ZgtoZ3sLgyw21CYhwqeUa9TTY7LeuzIO3gu2SAENYz1lIl5EvZDo+PFbK6TDeipg3KLgam26JIgA1ubc2IBTnQSvjc8y8FW6JrAA9pNzYWWVZG32zRwSXRj18Qc05GgyO6oP9kL0mFsMWFQtAtlaBdeer6g0OaVwDgTYNW/hmIsnw6ImIgkbbpee+JWOuTH43vIN822ivvcAH1grmF7XjQW712GXJF73WFs1JFjIhkGnHgufFswym26tBDYhz/BAk0vmG/ApVsbSFHUrRcEIMLJGBr23IVtTndpa1lRG92ctvcJiboW0kyjxVsFXG5p0N9L9hQrc2edt22LSbexCO37gM+b4t9cVvpEnxFKJzFfrit9Ik+IpMrsx9KORLbBTa6OCNURRBCFJ3RYKUQhCnQoI1V0UR3Kxtw0H81xZWDzBc2TcW2VJk9ylo62v4X+9c3Pba/NS229h/rgtCALrgN01O+t07QUTnOaZm2aNQLbriip3SPbI4WaNcvPVbRa2RrQGkC41WXNlrpGrFjvtkyPtG1kYBcdByXMUQbaw1tqSrSxrHAkgaXUyNa5zcpu32LFZs4/Jy8bAe26siAcS0WuV3HT3uXHzd110kcTwGNzOG6By9kGl7l7A+KIhxLjbZZeMVUjIHNhAa7e5Oq1XSvkiPVyC17hZs8DH3dK4FttSdUGLfZU7qkeQqHPc4GR7pHEXuSvY4Iejw2C7y3TQDW+683UyQyG1HTEa6lw0Xr8Ha7yVTl7GlwZwRZXSE4lUmatKS5wLXXumQbutueKShBc1xFx2AqoxuaXWc4DfdYWk2bFKka7YgWWOhuueiA0v67Lmim6WHKRYjXVSHgXA3CRTTocmmDwS0H8lTa0gOuvJXP11CrJsdtESBlQOHGyF0XDIW8e1COOgJbPl2LX8sVvpEnxFKW0TmLfXFb6RJ8RSi7sfSjiy2wRayEKwQQhChAQhChAVjdGjhx2VasbfKLXvzsnYtlMNL6G/rT9Fhj6m0jjYXSLQb235BbGFuDHWc4gWsLIszcY2gsSTl2PeKMgp3Ob1jawurWv6jWgG/EldPc2YZAdN9101jRbNbXtXNcn7nSS76K7f1iLnmpDze1gT2Lp4aXAB4HrVT4nOfdshAHABRd7I/6GYqsH6MaW0JXcckbSSGceaoiY4u0ubb6JyBjXk3boNjbRJnUdBq/cYia18ZcNARxCzqyLM54YBa1u9aTnNjgcc1hyCzppnDTNmB2FkGK27RctGS+nZBEWgBx3AXp8IjHkyCwsMi85Uy08F5JngOaPNvqfUvQ4TXNfhsL+idGC3TW6LO3xQvHVjQPRHsK7e0ZTw0USgPZcaqRmEY20WQcd0zMkYuLXKuIyP1NwiPzRvbsUuItqlN9j1oCdBcql3qVh12XOXSx2VoqSs4DLHNe6FYW/RkoRIXJUfMMW+uK30iT4ilE3i31xW+kSfEUou7H0o40vUwQhQiBJQourW08z7ZY3G+2ilFlaFZJTzRMDnsLQ7mq91RKBXwxhwba40+9UJmGPO1oAu7v2Cbj6splzae7hlac3K2oWtT4a613SNZoTqq8Np3tkeZGXdbQ9i2KeFzz1wSLLP5GZrpGzDiW2Jx0wiYOs619XOO67kIceqNANymqrI6MNGwOhsl25QbE6rNGV9j3H2IgiLbX1cdbq17mtbawH581MTczjrYDguKoATacBt2qtyoJ/qui5krQ0u1AtpZM08jHt1brsSElGHPGgNu1OQDKBpYk2I7UrIkgkNGPNGRbS26zappia+XL5ouAtJzmhnq35LJrA6WF7Q45SLXKHDdklo8k+pz1LpaiIOz8L3IXssLZI/CqY2c1hj0AWBT4WHF3SWJzEA9i9jRsbDhsDALAN4bJmeVJUKxRdtlBp3v2e4cjdWRulh0kJcDwPBNRPZbzgoeGO10I1WVyvpmgYp5mmEEHQ8tV06TNqTZKwgtj00C6c+S2wtz3SePYal0XZ23sQQumWkNtfmlOlds5unYmqfVwLTftVSVFxk2yyVoEJI7LIXc9ugdc68EK8btFZNnybFvrit9Ik+IpS6uxeUjGq4f+RJ8RSrXkvC7Mc0Gkjjyi7ZoUUEchJkFxyJWrHRUZZl6t9eN1iMqpYzduX1hMeVqq1rRW/wrTP8AoqLitmzTYXAHC0bCD2G61IcPjbHlDdtF5VmOVrDdpjH+X9Ve3wqxJjco6C3/AK/1WTJHI9M0wyY17Ho58PidpIRktrfgsmfC8NjlY4yNsOAO/qCyKnF6yrl6SZzTpYNFwPYhmL1EQsxkI/yfqijCcVsGWWDej0L6SjhphP5zdhb5KKSnp3PD2RtZm3uvPSYrUym5EYttZuy6ixirhYGt6Ow5tv8Amr4S477IssL0evkayCOzB9J99lMUzBAWag9i8n/tBXAk/RE9rP1Q3whr2A26I3HFn6pDwSob+eB6ZwFruFuQtuqbhziLHXksB3hHiEgsei0/g/VcDHK0HQxfyfqmRxyop54HrqWIecLdmqXrHNE4A4fcvPN8JsQYLDof5P1VbsdrnuzOMd738z9UMcUuVsjzwo9QyPqgh2p4rQjFmgm114lvhBXtOhi/k/VdjwoxJp0MWv8AB+qDJgnIteRA9lKLtcXG+iTnYSwNaCO7ivNHwpxF2h6HX+D9VB8IsQc3/hC/8KmPx5rsjzwNXEJWwUTmRyATO2F9bcVt4VF0mD0wJ0ya63Xhn19RJK1z2x5gNOrzWlS+E2I0sDIGMhLGCw6qrLjlQUMis9q2BrWWIsofC24A0IXkj4WYoW26OEH/AAn5pqLwgrXNDnNiueTf1WWUJLtj1KLPTsGRut1NwRsdVgMxqrfoRHr/AApmPE6l2hDPUFnbrYxdmk5t+PBWQ3jcLpOOqldYuyjjdORm4BICXLNGuwo43ZfJIHxu4W2CFy/zDv3IR4pKUbRWVNPs+S4xrjVcP/Jk+IpeCnnqqhsNPE+WR5sGtFymMYJGM1/pMnxFbmEx+IeBGI4jH1aioqBSiQec1lgSL9tytqVtJHL92INwKrc4RiWlMv7rxlma/K190jNE+nmfDK0skYS1zTuCqxvYJiI0zi+WrfLI4nzWGxdfclx+XFdPtbM/T0UXUcVp4jhsEFLQ1lNJIYKxrrNktmYQbEabpnF8GosNqpKGKonmrCWdEwMGXW2556/gq5xdF8GYl0XC16nD8PocS8nVL53ytc1kssZAaxx4AWuQL8wuv9nXwVWIMq5S2DDwDI9g1ffzQ3v0U/JEvgzGuELSbh9PWYZU1dJ0rJKSzpIpCHXaTa4IA2TFRhOH0WHUdTU1MxdV0xkZGxoNndvIKvyLROLMWyfgwWsnawgQsdKLxslmaxzhwsCbpEaWJF+zmvVYng8fhJUPxTBKqKaR7WmSkLg2SMhoFgOWik5cWiRjaZ5WSN0Uro3izmEtI5EKFo0OFCphxN1Q58UlFCZMttS69rH2rjD6BlZSV87nuaaSAStAGjusBY+1RTS2VxYgputF2Hw0WH01XWmRzqsF0UMZDeqNMxJB3O2i6pcNp8SqwyjlkjhZC6Wd0oB6INvfbfh7VOa2XxZmrk7p39mPjlDfGo3tYTG5xa4OI2BAAtfvKYqcPpcMZTtremknnjEpjicGiNp2uSDcnloo5oig2ZbRd1h9yYay4uAFqu8H+jrHWe6WnFL40wtb1nM5dh+S7paGnr6qOGnbOzqOdI11nHQXs02FybKlkSXQyMGjMijBO2nEqzIM2mlkzK2mMY6KOaOTN1mPcHC3O9t+xcZb6+1Z5Ts0JUVhmnPsTsIGVqpDRf8AJNRDbnzWeb6GR2MRDVOQg3vxSkQsRpZOU/DkfvWGbNeM0YQBuLW4e3/XqWhHe2uhSMFy+wJBWhHe4WKZojs7kHUJ/NCJb5DvYoWnxPQ/sTn9R8nxdjnYzXHT/eZLX/xFauB1dLJgtZgdZMIBUPEsMzvNa8W35A2Cz8V+uK30iT4ikjuu/HDHimcRzakzQOCVglyOdThv7wzsyW77rRoKeBuC1fiklLJiDKgNzSFv9HbdmbTf1rztgTqAuu1MactsBNL2PQYu/pcEwgOq4p5ITIJcsgJBLhbvVeO1sbfC59ZA5szGSRuBabg2DePqWGUXUUEvctzPSYw+srsRlrsOxEOpZznaPGAwx33BBItZRhGJOMOK4fPiNqirDTHVOebFzTsXHgea84LKQOQuosaqmXzd2aVV5Tgp5G1NecjrAx+Mh/SeoE6KzHJopKTCGxyteY6MNeGuuWm50PJI1eHzUUcbpXRXlv1GSBzm2/tAbKunpKiqcW00EkxaLkMaTYepXS6ZVvRW0Bzw0kAE2ueC148IqKHE2Sx1kAgjeHCqZO0AN573v2JJ2E4kGlxoKmw49EUq2N75RG1rjI52UNA1J5Kpd6ZF0engxGlxXFcda2RkHlCItgMhyhxBBFzwva6WoYI8NwjGWVVRC2eWmDY4myBxPXHI/csKaCSnmfBPG6ORhyuY4WIPauO7RDw66ZfM3qwNxnBsOdTSR+MUUPQSwueGkgHRwvujBJIcNq56WtnjY2upXwue1wcIids1u5YBAKalw+eDD6eufl6Goc5seuvVOuinHri2Tlbui2XC54OkdJLA1jATm6VpD+6x1utrEqqpxdlLWYfXZSIGRTU/TBhY9ul7Ei4K8wG5nAW3Nk3W4fNh9a+kqA3pGWuGm41F/wACrlG3suBp0PlHyjnjxVrqmGLRxnvp/YBOh7tlq1FVLWS0YbLTw4jFnL5o3NaOGUEjS51XmYG3troOadaNOfC1kpxsfbSNXEq51Th8cdYYJK0S3D2BubJbXMW9trLKIsbDUhMPo5WUUdWT9FK8tYb63G+iXJuSeCR0kMX9hpfdNxhKtBzA3JsU5CLgXSpjIjDBqnoBtrpyKTjAB12T8A2HZqsWQ1Yx2mG260I76JOnvflxIsnYxyWCZphsJfNKFMn9G5C1+J6H9iM/qPleLfXFb6RJ8RSZTeLaYxW+kSfEUnqvRp9I4MtskLpQglH7FEKApKhpsb8tUtvshoz4bHRMh8endFLMwP6NkeYsadi7UWvvZO4fhApfCLD4qmVr4ZnMkie1pLZQSPYuvCRj8RxNmI0bHTQ1MTMvRjNkIFi022Oiejnjbivg3h5e0y0dumINw0udfLfsQcnxGpJM8/isUUWKVDYpTIBI/MchbY5jp2rT8G3FtDjmU2PiLtR3rKxWwxest+/f8RWr4MMdJSY0xoLnOoXBoAuSb7I5f8wY+oxIKmoppRLBNJG9puC1xC9Fj8IqzgmJxWgqMQYOkc0Ws8OAzad6x6bBMRqZA3xZ8TeMkw6Nre8laeJ19PUYhhGH0knSwUGSPpeD3FwzEdmiGXqXEuOnYnVYXN5QxI1VUZBRO+nmsXOeS4NFhzJPEpN9NTGeJsVYDG9uZz3sLcm+hGuunBblRU4jTeE2Mz4fC2oj6ZwmjLM4c0u0uOOyujw7DcTxOla+kbSzSUr5ZaVjsoLwTlbzF+SFTaXZfFPRijC4qjDKito6oyeKlvSsfHkNibAjU3F1o1UMcngdhEk83RRtlnGjcznEuGwV1E2qdgONRyUTKYuiZkibHlcbPF9+sQOaUq6eSp8E8K6D6V0T5s8TNXAF2htvbQhTk2//AElJL/wUqcK8Wgpa+CdtRSzvyh+WxY4btcOBWrjdBLiPhfVwxkNDWB73uPVY0MFyUvM7xHwapMNm0qKir8YMd9Y2gWF+RK3H1DGeFeL02djX1lMI4nyWyZsosDfThZU5Pf2HFIw6TDo6qKc0c7pH07c+R7MuZo3LdTw4K9tCyKjhqaqUsbPfomMZmc4Dc7gAKWyYtSiW8QpxkLXvMDGdU6EXtxTVfE6twrDZ6ZrpRDB0MjWXJa4G+oGqU5OxvsWYlEI/BrDw2QSNM0haRxGixOOw1WxXsEfgzh8Zka97Z5MwBvluBoVja33ul+wS2dxnXe/qTkWvZyScd82qeiGyVPY2IzGNfyT0IOvLZIxDUarQgGl7WOyxZGa4aNCAaaXsnGaBJ0wuM2ycYBlv2rBM0QCT+jOyESaRkIW3xfQ/sz5/UfK8WP7YrfSJPiKTTmLD9sVvpEnxFJlekT/VHBlth60KFKllEWQpQo0Q6a57fNe5t97G11FrbICCiSKDmbEoBI1BI52W9gUT5cAxxkcZkeYo8oAufO4LKOGYhbSiqPdO+SHku0/YOqoXOdxs7MTyOqggtNiCCPuXp/CFs48KqFlNaOo6CAMuNA63H1rKlw+urcUrRO9meBzn1MzjZjbGxPt2Qqaqy3GnRmh72OLmucDzBsVbU0tTQziOojdFIWh4BOpB2Kalwgtwo4i2sgkhzdHpmzZrXtay2fCPDHVmNxl1VT0wkpoQzpn2znIOQ+9A5pMnF0eWc5ziSXEkjUk3Q0uDgWXB2Ft1fXUU+HVstJUtyyxGzhe6a8HLHwhoARceMM370dqrRVO6EAHOcb5iTuSNU4ylqG0rKt0buikeWCS/nEa2Wri1VjkWK1zY3VYgErwAGHKGXPZtZdxR9N4J4fGCGl1c9oLjYDqjdDKXSGwXdGc0l9s13W56q1ua1gSNOHBdVFFNR1r6OVv0rDlcBrc8Le370z5NnElS1zo2spTaWUnqtPLtPcs8mhyQqABbQDSyBq0HhtcK+ahfHStq43tlhc7KXMvo7kQRcK+bB5qeEyTSws+ibI0F9i8HgBxKWpWG0kKxAbfcnY9R3LgUXQ9K2SojEsXnR3N78gbWJ7FZF3JUtjYjMQub8VoRAgC+1+aRhbc3K0IRe2nsWDKa4aH4PN1BTTNAAloQQBpvqLpoDT9VhkaIaOZPMP4oRJ/Ru1Qt3ieh/Zmz+o+WYt9cVvpEnxFJFN4t9cVvpEnxFKL0i9KODLbI42UhqAF0riigUEIQjoolCFGqhDfwNzmeD2OyMcWnoo7EG1ussPxmffp5P5ypZNLHE+Jkr2sk89rXEB3eqyEHHthuV0j1mLgjw0wq5JJjpvyXEPSTYr4RUJifJBMXvk6IXeMr+qWjjqdl5p9VUyTNmfPI6Vlg15cSW22sVq4Q6V1LXT0szvKhLSw57PLCTnI7dkiUKQalbKq6R1Hgxw6OmqWMkmEz5p4iy5AsAB6+av8ADAuOOxg36tLCB2dUfmVezE6+DB8RgxeeWQTRBkEM7szs9xqAdgBfVeflmlmk6SaR8jrAZnuubDZSMXdkk0keg8JJ6eDwrnfVUgqm9DGMhkLNcjdbhLYZUU1T4T4a6loxSMEzAWCQvub73Kx5ppaiQyTSOkebXc43KiJ8kcgkje5j2m7XNNiCrjDqgXPuzVxqtqxjVfGKmYNM8gy9IbWzHSybkuPAuiN7Hx2T4QsBz3PeXyOLnOJLnE6kq1s0romwOe4xtN2svoCeNkcodJBQn2z100rKuipcedYugj6KQf2pW+YfXcH1KKB7ZPBipYyFtRLHUNlla4m5bbfQ62KyKkmlo6eiLh1gKiVt9nEWaPUNfWqoJ5YCHwyOY8cWmx+5Y5KjUux6WulOGyUsdLFDA+RrnOaHHUbakntTOOOf5RptdWUsIYN+HzWVNUzVLw6ad8pA0zuJsuukkkcHOkc54As4uuQBsEuIT0b5mpsQbVPqqHxaqijc90sZIDnD+0DxKTYLAWVHTzVIaJ55JA06Ne8kJmMXsPxS5DIjMLb22WjED2dqRiG1rfitCFtuXD8lgy7NkdD0Q0Gyv7OxUxjUK86/osMtmiOjiT+jN7oRIPoybIW/xPQ/sy5/UfKsWP7ZrfSJPiKVATeLAeWK0/8AkSfEUqvSQXSODLbBCEJgJClCFRQKCpQoWCEIVkJjifPKI4mlzjwC6nppKfJnLCHC4LHhw07QrcPq20VUZHwiaNzHMkYTa7SLHXgtCPDaCaRlVTySvgMU0hik0eHMbfLcbg3Gqzznxl3oZGPJdGLxvxUarTpoIauifM6JrHwzxN6twHtcSLW9StqYqV8mK08dKyMUt3RPBOYWkDbHXjdC8quqL/G2rMdNuw6oYQOq4mAT6Ot1fWm2UbBTVsVTDFHNBAHta0kvabt34ag7dyZlginkb0rA/JhQkbfg4DQqfk76LWPrsxIo5J5GxxsL3O2ATUWG1ElTBA0xXndZhEgc247rrjDqwUNWJnRCVha5j2E2zNIsdfWtbDqSkGJ4bXUT5OhlqCx0UnnMcBffiLFFkm4lQimZLH7gXte+qvY8G1+XsV0bYarCpJGUzWyxzsYzIT1g6+hud9ArXRMbQVDnthbNBM1toyTa9wQeB2WfJK/s1YziaJ9PM+FxBcw2Nl00jT2rQqOgmxHEInRN6kbnh1zmzAA78uxIRWIA9vBIx92HLodgaC0apyBuqVhAAGqegGnehmhkdF8Qs4cjqtCBuo2SkTbOtz+9P046uq5+bZqi+huBtzc2Vx0XEA19SsIN+5ZJI0WVS36MoXUwtCdELb4qqD+zNm9R8pxb64rfSJPiKUWhidLUPxatc2FxBnedB/EUr4nVcIH+xekjpHClF8mUoVxo6kaGB/sU+JVXCB/sRFcWUIV/iNX/AHd/sQKCsd5tM8+pVaJxZQhMHD6wb07lHiVV+4cpaJTKEK80NUP+A/2KfEKs/wDLv9ilonGXwV09RJSyGSItuWlpDmhwI5WKl1fU9NHK2TI6LzAxoaG89Bpquxh1a4aU0ludlLcJxA6CkkPqS5OPuElIqdWTuyataGPzhrGBozc7BQaucyTvMnWqLiU2HWuQfxATHkXEj/yUvsUHCMQb51JIPUhThoupnUmK1kucukaTIzI89G27x2m2uyr8fqr36XXoeg2HmclBoasG3i7/AGKBRVV7dA+/KyYow9inzOaeeSlk6SMi9iCHNDgQd9CrBX1InimbIGOhN4wxoDWnmBso8Rq/7u/2IFDVk/7u/wBitqPuRKRxFVzwRGKKQtaXtkNgPObsfvTEmLVczZWvewCUhz8sbRc89t1TJQ1cbC90DwALnRLC4SckU+woylHo0GV8/SyymX6SYFr3ZRqDuE1A8BoN7LHa7tWlTQVEkQcInFluASoxq6NClaNSCYXDb+uy0Q8siBG5WJA2bMR0bge7ZPPrqdgAkkDXN3usuZSUW0jRjaumbVMA9gcDvxWlC3T9Fh4fi1A2AF87d1qRYth5sBVM1WR4pyipUaFOKlVmxE0Fnq4LvIOaSixjD7WFSwqzypRXv0zQkSxS90NU09Mtnbance78UJeXEqKb6COoY6V+zRueKFoxRcY0xM2m+jx84LMSqb6AyO27yuXtLTm1yk73VVa9/j9T13W6Z1h/mVJkMmVozknmu2l0mc9tKy/pmCMuDibcNrqG1LiQ3ojdWU9O7LmOp4ghWmC7hmGo2U5LRaUmVEukbZrcoPtVPS1DXtAdYW2Kf6MZe2yptdxv7FUZIkotCgkmLrue42PBMRy9LfK3Y6i+y6ETQ4m3tUwRhjzlGhKttFJOykzOEuRzb348k8wdQa3VEjMxJG42KujcC0AIJProZBVKmdC4O9k7TPubbpK9ynKYZSs+TQ8eabs/BJ17jYNB0Kue/K0nkkXzdK4XaNNknGrdlsXDHOJvsuCzr7K86DbuVT9wFri22LaRxmve5sAuH1DYx51ilMRkkgjvFq43sscmoc7M91+wclojC+zPKddGpiFYZKORrATpYndeecth72+JPF72bvdY6GdJUIm7YX5L1WEyXw+IWA6q8qvSYVIDRxNG4H5oIoLE6ZfUExjpdLsPNYNbWComzNAA42WxicjegI5a9xXm3cym6jZMkndDEUtmevVXsqCALu22uk43WZoNV0y+awWvG04oztuzSZVOvoba2vdaUdZaLXdv3rAB62txxP8Ar1rTjmIhAIB2sSNUOWCHYptmlhj2TeEEDrgObmFuPmlCVwVxk8JKZ+tjmFz/AIShcrzVU19f6bMDuL+zitD3YlU21InfqeHWOysppGMNnvudl640VI5xc6lhLibkmMXJXIoKIG4pIL/+sfJO/L+tUDxp2eenq46OIOeCcx0aOKrlr2hzeiZmBFzc7L0zqKkf59LC7vjBQKGkG1LCO6MJaa3QTv5PNQ12d+R8Zbc6EahXPaA7ffZeg8SpCb+Kw6f9sKfFaf8AcRfyBW5paRauuzCyAsuDfTVUuA4L0gp4BtDGO5oUGlpzvBH/ACBAsgTj0eaJLWXH3lS12ZocdyF6TxWm/u8X8gR4rT/uIv5Aj/J/QKiefz622PFMU8pDwHHfay2PFaf+7xfyBSKeAbQxj/KEEpJrQaEXPzMtYElJm7DYjUlbfQxfu2fyhR4vD+5Z/KEqLoIxXEFugS1VNHC0ZiBpwC9H4vB+5j/lCrfQUcnn0kDr84wU2EuwJaPBV9Z0zurIGsbsANSs8SPAs1xsvpXknDfs+l9y35I8k4b9n0vuW/JaVmpaMbg33Z8zc95bYnRVr6h5Jw37Ppfct+SPJGGfZ1L7lvySp5beivxf2fL1qYfW9FFlzDRv9bZe88kYZ9nUvuW/JHknDRth9L7lvyUhk70EoV7njZCaqlL4jlsNcx3WJIwscQdbL6e3DqFgsyip2jsiaPyXJwrDSbnD6Unthb8kby9VRcsd+58yj233Vgbc3IPeNl9J8k4aBbyfS+5b8lPkrDhtQUvuW/JPx56S6FPF/Z86DXFpIB5XsnKcWZle2xdr3r3Qw2gbfLQ04vvaJvyQcNoDvRU5t/2m/JXLyOXVBRxV3Z4/AHA+EVMAAPO2/wADkL2UdBRwyCSKkgY8bObGAR60Ln+XPnNP+jVgjUX9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data:image/jpeg;base64,/9j/4AAQSkZJRgABAQAAAQABAAD/2wBDAAoHBwgHBgoICAgLCgoLDhgQDg0NDh0VFhEYIx8lJCIfIiEmKzcvJik0KSEiMEExNDk7Pj4+JS5ESUM8SDc9Pjv/2wBDAQoLCw4NDhwQEBw7KCIoOzs7Ozs7Ozs7Ozs7Ozs7Ozs7Ozs7Ozs7Ozs7Ozs7Ozs7Ozs7Ozs7Ozs7Ozs7Ozs7Ozv/wAARCAFaAOcDASIAAhEBAxEB/8QAGwAAAgMBAQEAAAAAAAAAAAAAAAQBAwUCBgf/xABJEAABAwIEAgQKBwQHCQEAAAABAAIDBBEFEiExQVETImFxBhQVMnSBkZOy0SM1VaGxweElU2KSM0JSVHKC8BY0Q0RFY2Rz8Sb/xAAaAQACAwEBAAAAAAAAAAAAAAACAwABBAUG/8QAJxEAAgICAgEEAgMBAQAAAAAAAAECEQMxEiEEMkFRcRMiBWHRM4H/2gAMAwEAAhEDEQA/AE8VxTEY8XrI2V9UxrZ3hobM4ADMdBqlBi+KccSq/fu+anFx+2q70iT4ilLJyRzpSdjflfE/tGr9875o8r4n9o1fv3fNK8FFlKK5Mb8r4n9o1fv3fNHlfE/tGr9+75pSyCFdE5P5G/K+J/aNX793zUeV8U+0qr37vmlbFGiqicn8jflfE/tGr9+75qxuLYlYftCq9875pDRWDYLT48U5OwZSfyOeVsSv9YVXvnfNHlbEr/WNV753zSakLbwj8A8n8jflbEvtCq9875o8q4l9oVXvnfNKIuq4R+Ccn8jYxbEvtCq9875rh+LYnfTEar3zvmlu665duk54rhoilK9jRxfFPtGq9+75qBi+KH/qNX793zSqFgpB8mMvxjEw0/tKr9+75qry1iv2nV+/d81S/wA09yo9azZumhkGx3y1iv2lWe/d81dHiuJ5cxxKrJP/AH3fNZhTTPMF+Sb4iUpuypyaXQ4MWxL7Qq/fO+aPK2Jn/qNV753zSqF1OEfgTyfyaEeK4j0euIVJ1/fOv+Kk4niFwRiFXbiOmdy70rF5nebacUakE/dut8McHFdC3KSexrypiI3rqr3zj+akYpiO/j1Te3753zS97kHTiVyNNLWJ480z8cfgrnL5Nzwfrq2bHKdk1XPIx2a7XyOIPVPBCo8GwP8AaCmtp551H8BQuJ/IJLKq+P8ATo+I24O/kysXA8s13pEnxFKJvF/rmu9Ik+IpRISM0tsFA7UdqNbKwSUIOhQrICBZQpVUQgCysaLjVcFdjYLV4y7ZUiUIspW2gUCiyLKVdFkdy5duu1w/dIzr9CLZyhCFz6COX+ae5UK9/mlUetZM+0Nhojjumox9GLJZadFG18Qu3W172T/BVzZU1eijbdSO1PGmZYuy7JOWN0Z20JXW40Ko6YOpve525rv13HYohZIYs2Vxbe2g4rskAC247Fsg/wBVQpo52vfT5oudr6hHLYacNFNja/Dv/JHYNGp4NH/9BTb/ANfT/KUI8GgfL9NuB1/hKFxP5F3lX1/p0/E9D+zKxf65rfSJPiKT0TmL/XNd6RJ8RSiVFGWW2X00LHMdNMHGNpAsP6x7+A+YWxJh7qbDRVysigcWmTo3QCxbewHWBJJ79knQRNkbBIZxC2IucXFxuNRewGt7Eexesr4cBxLFYxU10rnO0b12hjTbbbkPvWXLOpUaMeO42eMlihqYnPha1kjAXWaLB7e6+hSa3a+hgw/GclKc9MbFkmcOzNFr37iDyWEd9BotEHa6EzVPsEIQE2hYWVjfNCrVg2C0eOuymSoUqFsKJQjVG6hAXD913bv2uuH7pOdfoRbOUICFgoIh/mHuS+qvf5hVCx+RtDseibrYo5mx00eZp1GgGqxrBaNOZDG0i1raXCf/AB/rZJuh8VUBHWflPcurwyiweHO4a67pMBrrZtTz4K5rG5gWOGp3BXYoWnZqUlM3yeWADUmxCz/J0pLs1zlNgAL3W3QsIw+PNub3Vjo9b21CzxzuDaRoeFSimeafC9jnhzCCN7cNAoa0j+rbsW8YC8OJjFnHUc1RV0TpowYzkde/tT4509iXha7KvBywx6mFredt/gchd4DTSU/hBTNe3Q57G38LkLnee7yL6/00+L6H9mLi/wBc1vpEnxFKcU5i31zW+kSfEUmol0jHLbHMNrY6Kqa+emZUwX60T+PaO3VewixTwOMZeIRE8tsfo3ZxpwI/JeEQlZMCm7uhuPNKCqjXxrEMOne2PCqd8UTW5C97rlw3Ngdlj8FKPuTYQUVSFyk5O2CiylCOgQXbdtVxZdtBLQtGBdsFk6o0Hb3qddbC45I4aXtxWsoBuADvw7VFtuHaiwI5W7Ebb66KUQN1y/Q73XdgNxa3BcSbpOZfoWjhShCw0Ecv8wpeyYf5h7kvssHlepDseiVoQRO6Bj2uIu3RZ3rK0oKuSOBjAAQ1ttU/+P8AW/oqde4FkjdMuh3sd1bA8EabtOy6jqGStLXix5DipjjY99x1TxXZFLo9NQZPFGdYbnj2poMaXN1GvNZmHtAom3Nzc7pjOGkG57gVzpwuTOjF/qhmRjRroAqizioLnPOnBRmAJANyhimgmwo2jyzSEC9i7Xl1ShdYd1sVhLm6i9j/AJShI8j1L6Kx+55LFvrmt9Ik+IpNOYt9c1vpEnxFJlaoq0c6W2GyEIKKigQbI4IspXRAQjZChAVjRdoOw5qvgrGi7dFowLtgsnU6a6ckcjbuU31tmuL+xRsbjQrUCG/9bdGnt3Cm+ulhxCCe22qsgcR+areBm0N9FZodralcO87gk5vQWjhCEaLFQZy/zD3Jc7piTzD3Jdc/yvUhuPQbJ6FjjC11hYjiUjotWCMGmjN9SNk/+NV5H9FZdHdKwmUgjKe5XBhz3BsdlzDeK5brw05INS5rcxj1FtAV2nEBNV2b9BBaibx1Nl05tnbKcLeDh7Dtck2tqrC2+i5kn+7Rvirijhps4a3Cgi8mvFWCPQrsR5td7KuSCo7w3/f4xyv+BQrKFoFdHzF/wKFkzO5BxVI8Ri/1xW+kSfEUonMW+ua70iT4ilLBbo6OXLbI7VOnFRopRFEI3Qp0VEBFgUbosiSICsb5o02VfBWN83inYV2DIkE6a68kcRw71HDmOVlPA7Wta61AWBNrm1ro0G2tuSPN/CyP/gsoWHE39dlXIesOKt3F+B5cVXJq66Vl9BFs4QiynKSFjpsYcvBLD3JfKbcLJsjQqlwAaSsvk4laYcZexSQtelOSkY4nzhsFkc7rXpYyaVjjr1dFP43/AKMLJovhkY4ZDoeZXbog1uoGyXaY2nVpd2Lt8zg2x1HJwXccXfQlSVdm1g7rUYbc7ndPbSDiFm4VNalb1bWJsQtJti4HnzXLzKptnQxO4o7cbDbvXTCG35IaC4G+yHR3bcDbgs32NLaOQGuiA3N7+woUUDMtaznr+BQk5avoJHiMW+ua30iT4ilE3i31zW+kSfEUpZdGK6RypbYcUd6kI3RUCQiykKNlKIGyO5HFSiRCFYB1Rx9ey4VjfNGo57J2LYLJygC425hAtY25IsTbT1hF7jh3rQCRz4DfRTewHDjbmo0tfS35qTyuPWoQgCx/O65eLFdE6X9eqh1syCfpLRyApQoKUggOyqcAQQrbXBuq3AZSsvkxbVhR2LG91s0mbxVjWkC41HFYw0WrTsa2njeXakXGqy/xv/SQzJoYNOdHGxK7IDmsJHYCef8Ar8F02sjy9Yb8gunPZKC1j7nl/r/Wq7Vy9wEo+xqYfCBStDdesU0erpwXOHtBogdjc/irXNsbb6rlzlc2dCC/VHTHki7Rrtqu2ue6x4FUC7SbLsSuGn3pTj2GOURvUM9aFVh8pdWMbpxvp2FCz5FTCR4jFvrmt9Ik+IpVN4t9cVvpEnxFKBdOK6RyZbYKOKmyEdFBZQpQqogKFKFdECysaeqN1XwVjbZbD7ym4dgyC19bHncqd9//AIjna10ce260AkerW2iALdg532U/d2KOA04aX71CE3J2F9PYoLCTqSSr2RmxP3HRVyG5aGggDtV0iHAj1PZ9ylkeY3FrLoOIaRffmhrekvd2gO1lVIlkyRBkZulXDqnTgng0GN7GnM63AXuVSKKpkY60LgANSQs2dWMijPZG55sF7jDMGpzRU7iwF+W5JF15WmZ4u8GaMkWJGi+iYRlfhVNJYAlg0XL4PDBNbZsxJSbsyarAWTuJYC3kWhZdXgs1EXPBvbsXuGMubkD1KJoGOaSRcosfmZIdPsbLx4y7o8xhtxh7Lg6Eix4JtpJcM1j3rWbTsFO5ojGvYs8wTNcbM1GgQ/lU22HGNKiqwD7HYIDQ5/G33qx7nkkGMix3tooLXsIzNy35hSyyyhbasj0tv+CF1REmrZ2337ihIybCR4fFvrit9Ik+IpRN4t9c1vpEnxFKLrR9KOTLbBCEKygCChHeqICEIVkD1qxtizc9qrVjfNHrTcWwZBfTXUdvBT7B3Ivxv7d0Ekajhy4LQCFtAALE9i7DLda/rQ1g10JG+/tXQDnNOug4K6or3Au6paGmx+9SKeSSxa3Sy0qTD2PYJH6jhonjFDFI1paSeFuCRPOk6Rojhb7ZgtoZ3sLgyw21CYhwqeUa9TTY7LeuzIO3gu2SAENYz1lIl5EvZDo+PFbK6TDeipg3KLgam26JIgA1ubc2IBTnQSvjc8y8FW6JrAA9pNzYWWVZG32zRwSXRj18Qc05GgyO6oP9kL0mFsMWFQtAtlaBdeer6g0OaVwDgTYNW/hmIsnw6ImIgkbbpee+JWOuTH43vIN822ivvcAH1grmF7XjQW712GXJF73WFs1JFjIhkGnHgufFswym26tBDYhz/BAk0vmG/ApVsbSFHUrRcEIMLJGBr23IVtTndpa1lRG92ctvcJiboW0kyjxVsFXG5p0N9L9hQrc2edt22LSbexCO37gM+b4t9cVvpEnxFKJzFfrit9Ik+IpMrsx9KORLbBTa6OCNURRBCFJ3RYKUQhCnQoI1V0UR3Kxtw0H81xZWDzBc2TcW2VJk9ylo62v4X+9c3Pba/NS229h/rgtCALrgN01O+t07QUTnOaZm2aNQLbriip3SPbI4WaNcvPVbRa2RrQGkC41WXNlrpGrFjvtkyPtG1kYBcdByXMUQbaw1tqSrSxrHAkgaXUyNa5zcpu32LFZs4/Jy8bAe26siAcS0WuV3HT3uXHzd110kcTwGNzOG6By9kGl7l7A+KIhxLjbZZeMVUjIHNhAa7e5Oq1XSvkiPVyC17hZs8DH3dK4FttSdUGLfZU7qkeQqHPc4GR7pHEXuSvY4Iejw2C7y3TQDW+683UyQyG1HTEa6lw0Xr8Ha7yVTl7GlwZwRZXSE4lUmatKS5wLXXumQbutueKShBc1xFx2AqoxuaXWc4DfdYWk2bFKka7YgWWOhuueiA0v67Lmim6WHKRYjXVSHgXA3CRTTocmmDwS0H8lTa0gOuvJXP11CrJsdtESBlQOHGyF0XDIW8e1COOgJbPl2LX8sVvpEnxFKW0TmLfXFb6RJ8RSi7sfSjiy2wRayEKwQQhChAQhChAVjdGjhx2VasbfKLXvzsnYtlMNL6G/rT9Fhj6m0jjYXSLQb235BbGFuDHWc4gWsLIszcY2gsSTl2PeKMgp3Ob1jawurWv6jWgG/EldPc2YZAdN9101jRbNbXtXNcn7nSS76K7f1iLnmpDze1gT2Lp4aXAB4HrVT4nOfdshAHABRd7I/6GYqsH6MaW0JXcckbSSGceaoiY4u0ubb6JyBjXk3boNjbRJnUdBq/cYia18ZcNARxCzqyLM54YBa1u9aTnNjgcc1hyCzppnDTNmB2FkGK27RctGS+nZBEWgBx3AXp8IjHkyCwsMi85Uy08F5JngOaPNvqfUvQ4TXNfhsL+idGC3TW6LO3xQvHVjQPRHsK7e0ZTw0USgPZcaqRmEY20WQcd0zMkYuLXKuIyP1NwiPzRvbsUuItqlN9j1oCdBcql3qVh12XOXSx2VoqSs4DLHNe6FYW/RkoRIXJUfMMW+uK30iT4ilE3i31xW+kSfEUou7H0o40vUwQhQiBJQourW08z7ZY3G+2ilFlaFZJTzRMDnsLQ7mq91RKBXwxhwba40+9UJmGPO1oAu7v2Cbj6splzae7hlac3K2oWtT4a613SNZoTqq8Np3tkeZGXdbQ9i2KeFzz1wSLLP5GZrpGzDiW2Jx0wiYOs619XOO67kIceqNANymqrI6MNGwOhsl25QbE6rNGV9j3H2IgiLbX1cdbq17mtbawH581MTczjrYDguKoATacBt2qtyoJ/qui5krQ0u1AtpZM08jHt1brsSElGHPGgNu1OQDKBpYk2I7UrIkgkNGPNGRbS26zappia+XL5ouAtJzmhnq35LJrA6WF7Q45SLXKHDdklo8k+pz1LpaiIOz8L3IXssLZI/CqY2c1hj0AWBT4WHF3SWJzEA9i9jRsbDhsDALAN4bJmeVJUKxRdtlBp3v2e4cjdWRulh0kJcDwPBNRPZbzgoeGO10I1WVyvpmgYp5mmEEHQ8tV06TNqTZKwgtj00C6c+S2wtz3SePYal0XZ23sQQumWkNtfmlOlds5unYmqfVwLTftVSVFxk2yyVoEJI7LIXc9ugdc68EK8btFZNnybFvrit9Ik+IpS6uxeUjGq4f+RJ8RSrXkvC7Mc0Gkjjyi7ZoUUEchJkFxyJWrHRUZZl6t9eN1iMqpYzduX1hMeVqq1rRW/wrTP8AoqLitmzTYXAHC0bCD2G61IcPjbHlDdtF5VmOVrDdpjH+X9Ve3wqxJjco6C3/AK/1WTJHI9M0wyY17Ho58PidpIRktrfgsmfC8NjlY4yNsOAO/qCyKnF6yrl6SZzTpYNFwPYhmL1EQsxkI/yfqijCcVsGWWDej0L6SjhphP5zdhb5KKSnp3PD2RtZm3uvPSYrUym5EYttZuy6ixirhYGt6Ow5tv8Amr4S477IssL0evkayCOzB9J99lMUzBAWag9i8n/tBXAk/RE9rP1Q3whr2A26I3HFn6pDwSob+eB6ZwFruFuQtuqbhziLHXksB3hHiEgsei0/g/VcDHK0HQxfyfqmRxyop54HrqWIecLdmqXrHNE4A4fcvPN8JsQYLDof5P1VbsdrnuzOMd738z9UMcUuVsjzwo9QyPqgh2p4rQjFmgm114lvhBXtOhi/k/VdjwoxJp0MWv8AB+qDJgnIteRA9lKLtcXG+iTnYSwNaCO7ivNHwpxF2h6HX+D9VB8IsQc3/hC/8KmPx5rsjzwNXEJWwUTmRyATO2F9bcVt4VF0mD0wJ0ya63Xhn19RJK1z2x5gNOrzWlS+E2I0sDIGMhLGCw6qrLjlQUMis9q2BrWWIsofC24A0IXkj4WYoW26OEH/AAn5pqLwgrXNDnNiueTf1WWUJLtj1KLPTsGRut1NwRsdVgMxqrfoRHr/AApmPE6l2hDPUFnbrYxdmk5t+PBWQ3jcLpOOqldYuyjjdORm4BICXLNGuwo43ZfJIHxu4W2CFy/zDv3IR4pKUbRWVNPs+S4xrjVcP/Jk+IpeCnnqqhsNPE+WR5sGtFymMYJGM1/pMnxFbmEx+IeBGI4jH1aioqBSiQec1lgSL9tytqVtJHL92INwKrc4RiWlMv7rxlma/K190jNE+nmfDK0skYS1zTuCqxvYJiI0zi+WrfLI4nzWGxdfclx+XFdPtbM/T0UXUcVp4jhsEFLQ1lNJIYKxrrNktmYQbEabpnF8GosNqpKGKonmrCWdEwMGXW2556/gq5xdF8GYl0XC16nD8PocS8nVL53ytc1kssZAaxx4AWuQL8wuv9nXwVWIMq5S2DDwDI9g1ffzQ3v0U/JEvgzGuELSbh9PWYZU1dJ0rJKSzpIpCHXaTa4IA2TFRhOH0WHUdTU1MxdV0xkZGxoNndvIKvyLROLMWyfgwWsnawgQsdKLxslmaxzhwsCbpEaWJF+zmvVYng8fhJUPxTBKqKaR7WmSkLg2SMhoFgOWik5cWiRjaZ5WSN0Uro3izmEtI5EKFo0OFCphxN1Q58UlFCZMttS69rH2rjD6BlZSV87nuaaSAStAGjusBY+1RTS2VxYgputF2Hw0WH01XWmRzqsF0UMZDeqNMxJB3O2i6pcNp8SqwyjlkjhZC6Wd0oB6INvfbfh7VOa2XxZmrk7p39mPjlDfGo3tYTG5xa4OI2BAAtfvKYqcPpcMZTtremknnjEpjicGiNp2uSDcnloo5oig2ZbRd1h9yYay4uAFqu8H+jrHWe6WnFL40wtb1nM5dh+S7paGnr6qOGnbOzqOdI11nHQXs02FybKlkSXQyMGjMijBO2nEqzIM2mlkzK2mMY6KOaOTN1mPcHC3O9t+xcZb6+1Z5Ts0JUVhmnPsTsIGVqpDRf8AJNRDbnzWeb6GR2MRDVOQg3vxSkQsRpZOU/DkfvWGbNeM0YQBuLW4e3/XqWhHe2uhSMFy+wJBWhHe4WKZojs7kHUJ/NCJb5DvYoWnxPQ/sTn9R8nxdjnYzXHT/eZLX/xFauB1dLJgtZgdZMIBUPEsMzvNa8W35A2Cz8V+uK30iT4ikjuu/HDHimcRzakzQOCVglyOdThv7wzsyW77rRoKeBuC1fiklLJiDKgNzSFv9HbdmbTf1rztgTqAuu1MactsBNL2PQYu/pcEwgOq4p5ITIJcsgJBLhbvVeO1sbfC59ZA5szGSRuBabg2DePqWGUXUUEvctzPSYw+srsRlrsOxEOpZznaPGAwx33BBItZRhGJOMOK4fPiNqirDTHVOebFzTsXHgea84LKQOQuosaqmXzd2aVV5Tgp5G1NecjrAx+Mh/SeoE6KzHJopKTCGxyteY6MNeGuuWm50PJI1eHzUUcbpXRXlv1GSBzm2/tAbKunpKiqcW00EkxaLkMaTYepXS6ZVvRW0Bzw0kAE2ueC148IqKHE2Sx1kAgjeHCqZO0AN573v2JJ2E4kGlxoKmw49EUq2N75RG1rjI52UNA1J5Kpd6ZF0engxGlxXFcda2RkHlCItgMhyhxBBFzwva6WoYI8NwjGWVVRC2eWmDY4myBxPXHI/csKaCSnmfBPG6ORhyuY4WIPauO7RDw66ZfM3qwNxnBsOdTSR+MUUPQSwueGkgHRwvujBJIcNq56WtnjY2upXwue1wcIids1u5YBAKalw+eDD6eufl6Goc5seuvVOuinHri2Tlbui2XC54OkdJLA1jATm6VpD+6x1utrEqqpxdlLWYfXZSIGRTU/TBhY9ul7Ei4K8wG5nAW3Nk3W4fNh9a+kqA3pGWuGm41F/wACrlG3suBp0PlHyjnjxVrqmGLRxnvp/YBOh7tlq1FVLWS0YbLTw4jFnL5o3NaOGUEjS51XmYG3troOadaNOfC1kpxsfbSNXEq51Th8cdYYJK0S3D2BubJbXMW9trLKIsbDUhMPo5WUUdWT9FK8tYb63G+iXJuSeCR0kMX9hpfdNxhKtBzA3JsU5CLgXSpjIjDBqnoBtrpyKTjAB12T8A2HZqsWQ1Yx2mG260I76JOnvflxIsnYxyWCZphsJfNKFMn9G5C1+J6H9iM/qPleLfXFb6RJ8RSZTeLaYxW+kSfEUnqvRp9I4MtskLpQglH7FEKApKhpsb8tUtvshoz4bHRMh8endFLMwP6NkeYsadi7UWvvZO4fhApfCLD4qmVr4ZnMkie1pLZQSPYuvCRj8RxNmI0bHTQ1MTMvRjNkIFi022Oiejnjbivg3h5e0y0dumINw0udfLfsQcnxGpJM8/isUUWKVDYpTIBI/MchbY5jp2rT8G3FtDjmU2PiLtR3rKxWwxest+/f8RWr4MMdJSY0xoLnOoXBoAuSb7I5f8wY+oxIKmoppRLBNJG9puC1xC9Fj8IqzgmJxWgqMQYOkc0Ws8OAzad6x6bBMRqZA3xZ8TeMkw6Nre8laeJ19PUYhhGH0knSwUGSPpeD3FwzEdmiGXqXEuOnYnVYXN5QxI1VUZBRO+nmsXOeS4NFhzJPEpN9NTGeJsVYDG9uZz3sLcm+hGuunBblRU4jTeE2Mz4fC2oj6ZwmjLM4c0u0uOOyujw7DcTxOla+kbSzSUr5ZaVjsoLwTlbzF+SFTaXZfFPRijC4qjDKito6oyeKlvSsfHkNibAjU3F1o1UMcngdhEk83RRtlnGjcznEuGwV1E2qdgONRyUTKYuiZkibHlcbPF9+sQOaUq6eSp8E8K6D6V0T5s8TNXAF2htvbQhTk2//AElJL/wUqcK8Wgpa+CdtRSzvyh+WxY4btcOBWrjdBLiPhfVwxkNDWB73uPVY0MFyUvM7xHwapMNm0qKir8YMd9Y2gWF+RK3H1DGeFeL02djX1lMI4nyWyZsosDfThZU5Pf2HFIw6TDo6qKc0c7pH07c+R7MuZo3LdTw4K9tCyKjhqaqUsbPfomMZmc4Dc7gAKWyYtSiW8QpxkLXvMDGdU6EXtxTVfE6twrDZ6ZrpRDB0MjWXJa4G+oGqU5OxvsWYlEI/BrDw2QSNM0haRxGixOOw1WxXsEfgzh8Zka97Z5MwBvluBoVja33ul+wS2dxnXe/qTkWvZyScd82qeiGyVPY2IzGNfyT0IOvLZIxDUarQgGl7WOyxZGa4aNCAaaXsnGaBJ0wuM2ycYBlv2rBM0QCT+jOyESaRkIW3xfQ/sz5/UfK8WP7YrfSJPiKTTmLD9sVvpEnxFJlekT/VHBlth60KFKllEWQpQo0Q6a57fNe5t97G11FrbICCiSKDmbEoBI1BI52W9gUT5cAxxkcZkeYo8oAufO4LKOGYhbSiqPdO+SHku0/YOqoXOdxs7MTyOqggtNiCCPuXp/CFs48KqFlNaOo6CAMuNA63H1rKlw+urcUrRO9meBzn1MzjZjbGxPt2Qqaqy3GnRmh72OLmucDzBsVbU0tTQziOojdFIWh4BOpB2Kalwgtwo4i2sgkhzdHpmzZrXtay2fCPDHVmNxl1VT0wkpoQzpn2znIOQ+9A5pMnF0eWc5ziSXEkjUk3Q0uDgWXB2Ft1fXUU+HVstJUtyyxGzhe6a8HLHwhoARceMM370dqrRVO6EAHOcb5iTuSNU4ylqG0rKt0buikeWCS/nEa2Wri1VjkWK1zY3VYgErwAGHKGXPZtZdxR9N4J4fGCGl1c9oLjYDqjdDKXSGwXdGc0l9s13W56q1ua1gSNOHBdVFFNR1r6OVv0rDlcBrc8Le370z5NnElS1zo2spTaWUnqtPLtPcs8mhyQqABbQDSyBq0HhtcK+ahfHStq43tlhc7KXMvo7kQRcK+bB5qeEyTSws+ibI0F9i8HgBxKWpWG0kKxAbfcnY9R3LgUXQ9K2SojEsXnR3N78gbWJ7FZF3JUtjYjMQub8VoRAgC+1+aRhbc3K0IRe2nsWDKa4aH4PN1BTTNAAloQQBpvqLpoDT9VhkaIaOZPMP4oRJ/Ru1Qt3ieh/Zmz+o+WYt9cVvpEnxFJFN4t9cVvpEnxFKL0i9KODLbI42UhqAF0riigUEIQjoolCFGqhDfwNzmeD2OyMcWnoo7EG1ussPxmffp5P5ypZNLHE+Jkr2sk89rXEB3eqyEHHthuV0j1mLgjw0wq5JJjpvyXEPSTYr4RUJifJBMXvk6IXeMr+qWjjqdl5p9VUyTNmfPI6Vlg15cSW22sVq4Q6V1LXT0szvKhLSw57PLCTnI7dkiUKQalbKq6R1Hgxw6OmqWMkmEz5p4iy5AsAB6+av8ADAuOOxg36tLCB2dUfmVezE6+DB8RgxeeWQTRBkEM7szs9xqAdgBfVeflmlmk6SaR8jrAZnuubDZSMXdkk0keg8JJ6eDwrnfVUgqm9DGMhkLNcjdbhLYZUU1T4T4a6loxSMEzAWCQvub73Kx5ppaiQyTSOkebXc43KiJ8kcgkje5j2m7XNNiCrjDqgXPuzVxqtqxjVfGKmYNM8gy9IbWzHSybkuPAuiN7Hx2T4QsBz3PeXyOLnOJLnE6kq1s0romwOe4xtN2svoCeNkcodJBQn2z100rKuipcedYugj6KQf2pW+YfXcH1KKB7ZPBipYyFtRLHUNlla4m5bbfQ62KyKkmlo6eiLh1gKiVt9nEWaPUNfWqoJ5YCHwyOY8cWmx+5Y5KjUux6WulOGyUsdLFDA+RrnOaHHUbakntTOOOf5RptdWUsIYN+HzWVNUzVLw6ad8pA0zuJsuukkkcHOkc54As4uuQBsEuIT0b5mpsQbVPqqHxaqijc90sZIDnD+0DxKTYLAWVHTzVIaJ55JA06Ne8kJmMXsPxS5DIjMLb22WjED2dqRiG1rfitCFtuXD8lgy7NkdD0Q0Gyv7OxUxjUK86/osMtmiOjiT+jN7oRIPoybIW/xPQ/sy5/UfKsWP7ZrfSJPiKVATeLAeWK0/8AkSfEUqvSQXSODLbBCEJgJClCFRQKCpQoWCEIVkJjifPKI4mlzjwC6nppKfJnLCHC4LHhw07QrcPq20VUZHwiaNzHMkYTa7SLHXgtCPDaCaRlVTySvgMU0hik0eHMbfLcbg3Gqzznxl3oZGPJdGLxvxUarTpoIauifM6JrHwzxN6twHtcSLW9StqYqV8mK08dKyMUt3RPBOYWkDbHXjdC8quqL/G2rMdNuw6oYQOq4mAT6Ot1fWm2UbBTVsVTDFHNBAHta0kvabt34ag7dyZlginkb0rA/JhQkbfg4DQqfk76LWPrsxIo5J5GxxsL3O2ATUWG1ElTBA0xXndZhEgc247rrjDqwUNWJnRCVha5j2E2zNIsdfWtbDqSkGJ4bXUT5OhlqCx0UnnMcBffiLFFkm4lQimZLH7gXte+qvY8G1+XsV0bYarCpJGUzWyxzsYzIT1g6+hud9ArXRMbQVDnthbNBM1toyTa9wQeB2WfJK/s1YziaJ9PM+FxBcw2Nl00jT2rQqOgmxHEInRN6kbnh1zmzAA78uxIRWIA9vBIx92HLodgaC0apyBuqVhAAGqegGnehmhkdF8Qs4cjqtCBuo2SkTbOtz+9P046uq5+bZqi+huBtzc2Vx0XEA19SsIN+5ZJI0WVS36MoXUwtCdELb4qqD+zNm9R8pxb64rfSJPiKUWhidLUPxatc2FxBnedB/EUr4nVcIH+xekjpHClF8mUoVxo6kaGB/sU+JVXCB/sRFcWUIV/iNX/AHd/sQKCsd5tM8+pVaJxZQhMHD6wb07lHiVV+4cpaJTKEK80NUP+A/2KfEKs/wDLv9ilonGXwV09RJSyGSItuWlpDmhwI5WKl1fU9NHK2TI6LzAxoaG89Bpquxh1a4aU0ludlLcJxA6CkkPqS5OPuElIqdWTuyataGPzhrGBozc7BQaucyTvMnWqLiU2HWuQfxATHkXEj/yUvsUHCMQb51JIPUhThoupnUmK1kucukaTIzI89G27x2m2uyr8fqr36XXoeg2HmclBoasG3i7/AGKBRVV7dA+/KyYow9inzOaeeSlk6SMi9iCHNDgQd9CrBX1InimbIGOhN4wxoDWnmBso8Rq/7u/2IFDVk/7u/wBitqPuRKRxFVzwRGKKQtaXtkNgPObsfvTEmLVczZWvewCUhz8sbRc89t1TJQ1cbC90DwALnRLC4SckU+woylHo0GV8/SyymX6SYFr3ZRqDuE1A8BoN7LHa7tWlTQVEkQcInFluASoxq6NClaNSCYXDb+uy0Q8siBG5WJA2bMR0bge7ZPPrqdgAkkDXN3usuZSUW0jRjaumbVMA9gcDvxWlC3T9Fh4fi1A2AF87d1qRYth5sBVM1WR4pyipUaFOKlVmxE0Fnq4LvIOaSixjD7WFSwqzypRXv0zQkSxS90NU09Mtnbance78UJeXEqKb6COoY6V+zRueKFoxRcY0xM2m+jx84LMSqb6AyO27yuXtLTm1yk73VVa9/j9T13W6Z1h/mVJkMmVozknmu2l0mc9tKy/pmCMuDibcNrqG1LiQ3ojdWU9O7LmOp4ghWmC7hmGo2U5LRaUmVEukbZrcoPtVPS1DXtAdYW2Kf6MZe2yptdxv7FUZIkotCgkmLrue42PBMRy9LfK3Y6i+y6ETQ4m3tUwRhjzlGhKttFJOykzOEuRzb348k8wdQa3VEjMxJG42KujcC0AIJProZBVKmdC4O9k7TPubbpK9ynKYZSs+TQ8eabs/BJ17jYNB0Kue/K0nkkXzdK4XaNNknGrdlsXDHOJvsuCzr7K86DbuVT9wFri22LaRxmve5sAuH1DYx51ilMRkkgjvFq43sscmoc7M91+wclojC+zPKddGpiFYZKORrATpYndeecth72+JPF72bvdY6GdJUIm7YX5L1WEyXw+IWA6q8qvSYVIDRxNG4H5oIoLE6ZfUExjpdLsPNYNbWComzNAA42WxicjegI5a9xXm3cym6jZMkndDEUtmevVXsqCALu22uk43WZoNV0y+awWvG04oztuzSZVOvoba2vdaUdZaLXdv3rAB62txxP8Ar1rTjmIhAIB2sSNUOWCHYptmlhj2TeEEDrgObmFuPmlCVwVxk8JKZ+tjmFz/AIShcrzVU19f6bMDuL+zitD3YlU21InfqeHWOysppGMNnvudl640VI5xc6lhLibkmMXJXIoKIG4pIL/+sfJO/L+tUDxp2eenq46OIOeCcx0aOKrlr2hzeiZmBFzc7L0zqKkf59LC7vjBQKGkG1LCO6MJaa3QTv5PNQ12d+R8Zbc6EahXPaA7ffZeg8SpCb+Kw6f9sKfFaf8AcRfyBW5paRauuzCyAsuDfTVUuA4L0gp4BtDGO5oUGlpzvBH/ACBAsgTj0eaJLWXH3lS12ZocdyF6TxWm/u8X8gR4rT/uIv5Aj/J/QKiefz622PFMU8pDwHHfay2PFaf+7xfyBSKeAbQxj/KEEpJrQaEXPzMtYElJm7DYjUlbfQxfu2fyhR4vD+5Z/KEqLoIxXEFugS1VNHC0ZiBpwC9H4vB+5j/lCrfQUcnn0kDr84wU2EuwJaPBV9Z0zurIGsbsANSs8SPAs1xsvpXknDfs+l9y35I8k4b9n0vuW/JaVmpaMbg33Z8zc95bYnRVr6h5Jw37Ppfct+SPJGGfZ1L7lvySp5beivxf2fL1qYfW9FFlzDRv9bZe88kYZ9nUvuW/JHknDRth9L7lvyUhk70EoV7njZCaqlL4jlsNcx3WJIwscQdbL6e3DqFgsyip2jsiaPyXJwrDSbnD6Unthb8kby9VRcsd+58yj233Vgbc3IPeNl9J8k4aBbyfS+5b8lPkrDhtQUvuW/JPx56S6FPF/Z86DXFpIB5XsnKcWZle2xdr3r3Qw2gbfLQ04vvaJvyQcNoDvRU5t/2m/JXLyOXVBRxV3Z4/AHA+EVMAAPO2/wADkL2UdBRwyCSKkgY8bObGAR60Ln+XPnNP+jVgjUX9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0" descr="data:image/jpeg;base64,/9j/4AAQSkZJRgABAQAAAQABAAD/2wBDAAoHBwgHBgoICAgLCgoLDhgQDg0NDh0VFhEYIx8lJCIfIiEmKzcvJik0KSEiMEExNDk7Pj4+JS5ESUM8SDc9Pjv/2wBDAQoLCw4NDhwQEBw7KCIoOzs7Ozs7Ozs7Ozs7Ozs7Ozs7Ozs7Ozs7Ozs7Ozs7Ozs7Ozs7Ozs7Ozs7Ozs7Ozs7Ozv/wAARCAFaAOcDASIAAhEBAxEB/8QAGwAAAgMBAQEAAAAAAAAAAAAAAAQBAwUCBgf/xABJEAABAwIEAgQKBwQHCQEAAAABAAIDBBEFEiExQVETImFxBhQVMnSBkZOy0SM1VaGxweElU2KSM0JSVHKC8BY0Q0RFY2Rz8Sb/xAAaAQACAwEBAAAAAAAAAAAAAAACAwABBAUG/8QAJxEAAgICAgEEAgMBAQAAAAAAAAECEQMxEiEEMkFRcRMiBWHRM4H/2gAMAwEAAhEDEQA/AE8VxTEY8XrI2V9UxrZ3hobM4ADMdBqlBi+KccSq/fu+anFx+2q70iT4ilLJyRzpSdjflfE/tGr9875o8r4n9o1fv3fNK8FFlKK5Mb8r4n9o1fv3fNHlfE/tGr9+75pSyCFdE5P5G/K+J/aNX793zUeV8U+0qr37vmlbFGiqicn8jflfE/tGr9+75qxuLYlYftCq9875pDRWDYLT48U5OwZSfyOeVsSv9YVXvnfNHlbEr/WNV753zSakLbwj8A8n8jflbEvtCq9875o8q4l9oVXvnfNKIuq4R+Ccn8jYxbEvtCq9875rh+LYnfTEar3zvmlu665duk54rhoilK9jRxfFPtGq9+75qBi+KH/qNX793zSqFgpB8mMvxjEw0/tKr9+75qry1iv2nV+/d81S/wA09yo9azZumhkGx3y1iv2lWe/d81dHiuJ5cxxKrJP/AH3fNZhTTPMF+Sb4iUpuypyaXQ4MWxL7Qq/fO+aPK2Jn/qNV753zSqF1OEfgTyfyaEeK4j0euIVJ1/fOv+Kk4niFwRiFXbiOmdy70rF5nebacUakE/dut8McHFdC3KSexrypiI3rqr3zj+akYpiO/j1Te3753zS97kHTiVyNNLWJ480z8cfgrnL5Nzwfrq2bHKdk1XPIx2a7XyOIPVPBCo8GwP8AaCmtp551H8BQuJ/IJLKq+P8ATo+I24O/kysXA8s13pEnxFKJvF/rmu9Ik+IpRISM0tsFA7UdqNbKwSUIOhQrICBZQpVUQgCysaLjVcFdjYLV4y7ZUiUIspW2gUCiyLKVdFkdy5duu1w/dIzr9CLZyhCFz6COX+ae5UK9/mlUetZM+0Nhojjumox9GLJZadFG18Qu3W172T/BVzZU1eijbdSO1PGmZYuy7JOWN0Z20JXW40Ko6YOpve525rv13HYohZIYs2Vxbe2g4rskAC247Fsg/wBVQpo52vfT5oudr6hHLYacNFNja/Dv/JHYNGp4NH/9BTb/ANfT/KUI8GgfL9NuB1/hKFxP5F3lX1/p0/E9D+zKxf65rfSJPiKT0TmL/XNd6RJ8RSiVFGWW2X00LHMdNMHGNpAsP6x7+A+YWxJh7qbDRVysigcWmTo3QCxbewHWBJJ79knQRNkbBIZxC2IucXFxuNRewGt7Eexesr4cBxLFYxU10rnO0b12hjTbbbkPvWXLOpUaMeO42eMlihqYnPha1kjAXWaLB7e6+hSa3a+hgw/GclKc9MbFkmcOzNFr37iDyWEd9BotEHa6EzVPsEIQE2hYWVjfNCrVg2C0eOuymSoUqFsKJQjVG6hAXD913bv2uuH7pOdfoRbOUICFgoIh/mHuS+qvf5hVCx+RtDseibrYo5mx00eZp1GgGqxrBaNOZDG0i1raXCf/AB/rZJuh8VUBHWflPcurwyiweHO4a67pMBrrZtTz4K5rG5gWOGp3BXYoWnZqUlM3yeWADUmxCz/J0pLs1zlNgAL3W3QsIw+PNub3Vjo9b21CzxzuDaRoeFSimeafC9jnhzCCN7cNAoa0j+rbsW8YC8OJjFnHUc1RV0TpowYzkde/tT4509iXha7KvBywx6mFredt/gchd4DTSU/hBTNe3Q57G38LkLnee7yL6/00+L6H9mLi/wBc1vpEnxFKcU5i31zW+kSfEUmol0jHLbHMNrY6Kqa+emZUwX60T+PaO3VewixTwOMZeIRE8tsfo3ZxpwI/JeEQlZMCm7uhuPNKCqjXxrEMOne2PCqd8UTW5C97rlw3Ngdlj8FKPuTYQUVSFyk5O2CiylCOgQXbdtVxZdtBLQtGBdsFk6o0Hb3qddbC45I4aXtxWsoBuADvw7VFtuHaiwI5W7Ebb66KUQN1y/Q73XdgNxa3BcSbpOZfoWjhShCw0Ecv8wpeyYf5h7kvssHlepDseiVoQRO6Bj2uIu3RZ3rK0oKuSOBjAAQ1ttU/+P8AW/oqde4FkjdMuh3sd1bA8EabtOy6jqGStLXix5DipjjY99x1TxXZFLo9NQZPFGdYbnj2poMaXN1GvNZmHtAom3Nzc7pjOGkG57gVzpwuTOjF/qhmRjRroAqizioLnPOnBRmAJANyhimgmwo2jyzSEC9i7Xl1ShdYd1sVhLm6i9j/AJShI8j1L6Kx+55LFvrmt9Ik+IpNOYt9c1vpEnxFJlaoq0c6W2GyEIKKigQbI4IspXRAQjZChAVjRdoOw5qvgrGi7dFowLtgsnU6a6ckcjbuU31tmuL+xRsbjQrUCG/9bdGnt3Cm+ulhxCCe22qsgcR+areBm0N9FZodralcO87gk5vQWjhCEaLFQZy/zD3Jc7piTzD3Jdc/yvUhuPQbJ6FjjC11hYjiUjotWCMGmjN9SNk/+NV5H9FZdHdKwmUgjKe5XBhz3BsdlzDeK5brw05INS5rcxj1FtAV2nEBNV2b9BBaibx1Nl05tnbKcLeDh7Dtck2tqrC2+i5kn+7Rvirijhps4a3Cgi8mvFWCPQrsR5td7KuSCo7w3/f4xyv+BQrKFoFdHzF/wKFkzO5BxVI8Ri/1xW+kSfEUonMW+ua70iT4ilLBbo6OXLbI7VOnFRopRFEI3Qp0VEBFgUbosiSICsb5o02VfBWN83inYV2DIkE6a68kcRw71HDmOVlPA7Wta61AWBNrm1ro0G2tuSPN/CyP/gsoWHE39dlXIesOKt3F+B5cVXJq66Vl9BFs4QiynKSFjpsYcvBLD3JfKbcLJsjQqlwAaSsvk4laYcZexSQtelOSkY4nzhsFkc7rXpYyaVjjr1dFP43/AKMLJovhkY4ZDoeZXbog1uoGyXaY2nVpd2Lt8zg2x1HJwXccXfQlSVdm1g7rUYbc7ndPbSDiFm4VNalb1bWJsQtJti4HnzXLzKptnQxO4o7cbDbvXTCG35IaC4G+yHR3bcDbgs32NLaOQGuiA3N7+woUUDMtaznr+BQk5avoJHiMW+ua30iT4ilE3i31zW+kSfEUpZdGK6RypbYcUd6kI3RUCQiykKNlKIGyO5HFSiRCFYB1Rx9ey4VjfNGo57J2LYLJygC425hAtY25IsTbT1hF7jh3rQCRz4DfRTewHDjbmo0tfS35qTyuPWoQgCx/O65eLFdE6X9eqh1syCfpLRyApQoKUggOyqcAQQrbXBuq3AZSsvkxbVhR2LG91s0mbxVjWkC41HFYw0WrTsa2njeXakXGqy/xv/SQzJoYNOdHGxK7IDmsJHYCef8Ar8F02sjy9Yb8gunPZKC1j7nl/r/Wq7Vy9wEo+xqYfCBStDdesU0erpwXOHtBogdjc/irXNsbb6rlzlc2dCC/VHTHki7Rrtqu2ue6x4FUC7SbLsSuGn3pTj2GOURvUM9aFVh8pdWMbpxvp2FCz5FTCR4jFvrmt9Ik+IpVN4t9cVvpEnxFKBdOK6RyZbYKOKmyEdFBZQpQqogKFKFdECysaeqN1XwVjbZbD7ym4dgyC19bHncqd9//AIjna10ce260AkerW2iALdg532U/d2KOA04aX71CE3J2F9PYoLCTqSSr2RmxP3HRVyG5aGggDtV0iHAj1PZ9ylkeY3FrLoOIaRffmhrekvd2gO1lVIlkyRBkZulXDqnTgng0GN7GnM63AXuVSKKpkY60LgANSQs2dWMijPZG55sF7jDMGpzRU7iwF+W5JF15WmZ4u8GaMkWJGi+iYRlfhVNJYAlg0XL4PDBNbZsxJSbsyarAWTuJYC3kWhZdXgs1EXPBvbsXuGMubkD1KJoGOaSRcosfmZIdPsbLx4y7o8xhtxh7Lg6Eix4JtpJcM1j3rWbTsFO5ojGvYs8wTNcbM1GgQ/lU22HGNKiqwD7HYIDQ5/G33qx7nkkGMix3tooLXsIzNy35hSyyyhbasj0tv+CF1REmrZ2337ihIybCR4fFvrit9Ik+IpRN4t9c1vpEnxFKLrR9KOTLbBCEKygCChHeqICEIVkD1qxtizc9qrVjfNHrTcWwZBfTXUdvBT7B3Ivxv7d0Ekajhy4LQCFtAALE9i7DLda/rQ1g10JG+/tXQDnNOug4K6or3Au6paGmx+9SKeSSxa3Sy0qTD2PYJH6jhonjFDFI1paSeFuCRPOk6Rojhb7ZgtoZ3sLgyw21CYhwqeUa9TTY7LeuzIO3gu2SAENYz1lIl5EvZDo+PFbK6TDeipg3KLgam26JIgA1ubc2IBTnQSvjc8y8FW6JrAA9pNzYWWVZG32zRwSXRj18Qc05GgyO6oP9kL0mFsMWFQtAtlaBdeer6g0OaVwDgTYNW/hmIsnw6ImIgkbbpee+JWOuTH43vIN822ivvcAH1grmF7XjQW712GXJF73WFs1JFjIhkGnHgufFswym26tBDYhz/BAk0vmG/ApVsbSFHUrRcEIMLJGBr23IVtTndpa1lRG92ctvcJiboW0kyjxVsFXG5p0N9L9hQrc2edt22LSbexCO37gM+b4t9cVvpEnxFKJzFfrit9Ik+IpMrsx9KORLbBTa6OCNURRBCFJ3RYKUQhCnQoI1V0UR3Kxtw0H81xZWDzBc2TcW2VJk9ylo62v4X+9c3Pba/NS229h/rgtCALrgN01O+t07QUTnOaZm2aNQLbriip3SPbI4WaNcvPVbRa2RrQGkC41WXNlrpGrFjvtkyPtG1kYBcdByXMUQbaw1tqSrSxrHAkgaXUyNa5zcpu32LFZs4/Jy8bAe26siAcS0WuV3HT3uXHzd110kcTwGNzOG6By9kGl7l7A+KIhxLjbZZeMVUjIHNhAa7e5Oq1XSvkiPVyC17hZs8DH3dK4FttSdUGLfZU7qkeQqHPc4GR7pHEXuSvY4Iejw2C7y3TQDW+683UyQyG1HTEa6lw0Xr8Ha7yVTl7GlwZwRZXSE4lUmatKS5wLXXumQbutueKShBc1xFx2AqoxuaXWc4DfdYWk2bFKka7YgWWOhuueiA0v67Lmim6WHKRYjXVSHgXA3CRTTocmmDwS0H8lTa0gOuvJXP11CrJsdtESBlQOHGyF0XDIW8e1COOgJbPl2LX8sVvpEnxFKW0TmLfXFb6RJ8RSi7sfSjiy2wRayEKwQQhChAQhChAVjdGjhx2VasbfKLXvzsnYtlMNL6G/rT9Fhj6m0jjYXSLQb235BbGFuDHWc4gWsLIszcY2gsSTl2PeKMgp3Ob1jawurWv6jWgG/EldPc2YZAdN9101jRbNbXtXNcn7nSS76K7f1iLnmpDze1gT2Lp4aXAB4HrVT4nOfdshAHABRd7I/6GYqsH6MaW0JXcckbSSGceaoiY4u0ubb6JyBjXk3boNjbRJnUdBq/cYia18ZcNARxCzqyLM54YBa1u9aTnNjgcc1hyCzppnDTNmB2FkGK27RctGS+nZBEWgBx3AXp8IjHkyCwsMi85Uy08F5JngOaPNvqfUvQ4TXNfhsL+idGC3TW6LO3xQvHVjQPRHsK7e0ZTw0USgPZcaqRmEY20WQcd0zMkYuLXKuIyP1NwiPzRvbsUuItqlN9j1oCdBcql3qVh12XOXSx2VoqSs4DLHNe6FYW/RkoRIXJUfMMW+uK30iT4ilE3i31xW+kSfEUou7H0o40vUwQhQiBJQourW08z7ZY3G+2ilFlaFZJTzRMDnsLQ7mq91RKBXwxhwba40+9UJmGPO1oAu7v2Cbj6splzae7hlac3K2oWtT4a613SNZoTqq8Np3tkeZGXdbQ9i2KeFzz1wSLLP5GZrpGzDiW2Jx0wiYOs619XOO67kIceqNANymqrI6MNGwOhsl25QbE6rNGV9j3H2IgiLbX1cdbq17mtbawH581MTczjrYDguKoATacBt2qtyoJ/qui5krQ0u1AtpZM08jHt1brsSElGHPGgNu1OQDKBpYk2I7UrIkgkNGPNGRbS26zappia+XL5ouAtJzmhnq35LJrA6WF7Q45SLXKHDdklo8k+pz1LpaiIOz8L3IXssLZI/CqY2c1hj0AWBT4WHF3SWJzEA9i9jRsbDhsDALAN4bJmeVJUKxRdtlBp3v2e4cjdWRulh0kJcDwPBNRPZbzgoeGO10I1WVyvpmgYp5mmEEHQ8tV06TNqTZKwgtj00C6c+S2wtz3SePYal0XZ23sQQumWkNtfmlOlds5unYmqfVwLTftVSVFxk2yyVoEJI7LIXc9ugdc68EK8btFZNnybFvrit9Ik+IpS6uxeUjGq4f+RJ8RSrXkvC7Mc0Gkjjyi7ZoUUEchJkFxyJWrHRUZZl6t9eN1iMqpYzduX1hMeVqq1rRW/wrTP8AoqLitmzTYXAHC0bCD2G61IcPjbHlDdtF5VmOVrDdpjH+X9Ve3wqxJjco6C3/AK/1WTJHI9M0wyY17Ho58PidpIRktrfgsmfC8NjlY4yNsOAO/qCyKnF6yrl6SZzTpYNFwPYhmL1EQsxkI/yfqijCcVsGWWDej0L6SjhphP5zdhb5KKSnp3PD2RtZm3uvPSYrUym5EYttZuy6ixirhYGt6Ow5tv8Amr4S477IssL0evkayCOzB9J99lMUzBAWag9i8n/tBXAk/RE9rP1Q3whr2A26I3HFn6pDwSob+eB6ZwFruFuQtuqbhziLHXksB3hHiEgsei0/g/VcDHK0HQxfyfqmRxyop54HrqWIecLdmqXrHNE4A4fcvPN8JsQYLDof5P1VbsdrnuzOMd738z9UMcUuVsjzwo9QyPqgh2p4rQjFmgm114lvhBXtOhi/k/VdjwoxJp0MWv8AB+qDJgnIteRA9lKLtcXG+iTnYSwNaCO7ivNHwpxF2h6HX+D9VB8IsQc3/hC/8KmPx5rsjzwNXEJWwUTmRyATO2F9bcVt4VF0mD0wJ0ya63Xhn19RJK1z2x5gNOrzWlS+E2I0sDIGMhLGCw6qrLjlQUMis9q2BrWWIsofC24A0IXkj4WYoW26OEH/AAn5pqLwgrXNDnNiueTf1WWUJLtj1KLPTsGRut1NwRsdVgMxqrfoRHr/AApmPE6l2hDPUFnbrYxdmk5t+PBWQ3jcLpOOqldYuyjjdORm4BICXLNGuwo43ZfJIHxu4W2CFy/zDv3IR4pKUbRWVNPs+S4xrjVcP/Jk+IpeCnnqqhsNPE+WR5sGtFymMYJGM1/pMnxFbmEx+IeBGI4jH1aioqBSiQec1lgSL9tytqVtJHL92INwKrc4RiWlMv7rxlma/K190jNE+nmfDK0skYS1zTuCqxvYJiI0zi+WrfLI4nzWGxdfclx+XFdPtbM/T0UXUcVp4jhsEFLQ1lNJIYKxrrNktmYQbEabpnF8GosNqpKGKonmrCWdEwMGXW2556/gq5xdF8GYl0XC16nD8PocS8nVL53ytc1kssZAaxx4AWuQL8wuv9nXwVWIMq5S2DDwDI9g1ffzQ3v0U/JEvgzGuELSbh9PWYZU1dJ0rJKSzpIpCHXaTa4IA2TFRhOH0WHUdTU1MxdV0xkZGxoNndvIKvyLROLMWyfgwWsnawgQsdKLxslmaxzhwsCbpEaWJF+zmvVYng8fhJUPxTBKqKaR7WmSkLg2SMhoFgOWik5cWiRjaZ5WSN0Uro3izmEtI5EKFo0OFCphxN1Q58UlFCZMttS69rH2rjD6BlZSV87nuaaSAStAGjusBY+1RTS2VxYgputF2Hw0WH01XWmRzqsF0UMZDeqNMxJB3O2i6pcNp8SqwyjlkjhZC6Wd0oB6INvfbfh7VOa2XxZmrk7p39mPjlDfGo3tYTG5xa4OI2BAAtfvKYqcPpcMZTtremknnjEpjicGiNp2uSDcnloo5oig2ZbRd1h9yYay4uAFqu8H+jrHWe6WnFL40wtb1nM5dh+S7paGnr6qOGnbOzqOdI11nHQXs02FybKlkSXQyMGjMijBO2nEqzIM2mlkzK2mMY6KOaOTN1mPcHC3O9t+xcZb6+1Z5Ts0JUVhmnPsTsIGVqpDRf8AJNRDbnzWeb6GR2MRDVOQg3vxSkQsRpZOU/DkfvWGbNeM0YQBuLW4e3/XqWhHe2uhSMFy+wJBWhHe4WKZojs7kHUJ/NCJb5DvYoWnxPQ/sTn9R8nxdjnYzXHT/eZLX/xFauB1dLJgtZgdZMIBUPEsMzvNa8W35A2Cz8V+uK30iT4ikjuu/HDHimcRzakzQOCVglyOdThv7wzsyW77rRoKeBuC1fiklLJiDKgNzSFv9HbdmbTf1rztgTqAuu1MactsBNL2PQYu/pcEwgOq4p5ITIJcsgJBLhbvVeO1sbfC59ZA5szGSRuBabg2DePqWGUXUUEvctzPSYw+srsRlrsOxEOpZznaPGAwx33BBItZRhGJOMOK4fPiNqirDTHVOebFzTsXHgea84LKQOQuosaqmXzd2aVV5Tgp5G1NecjrAx+Mh/SeoE6KzHJopKTCGxyteY6MNeGuuWm50PJI1eHzUUcbpXRXlv1GSBzm2/tAbKunpKiqcW00EkxaLkMaTYepXS6ZVvRW0Bzw0kAE2ueC148IqKHE2Sx1kAgjeHCqZO0AN573v2JJ2E4kGlxoKmw49EUq2N75RG1rjI52UNA1J5Kpd6ZF0engxGlxXFcda2RkHlCItgMhyhxBBFzwva6WoYI8NwjGWVVRC2eWmDY4myBxPXHI/csKaCSnmfBPG6ORhyuY4WIPauO7RDw66ZfM3qwNxnBsOdTSR+MUUPQSwueGkgHRwvujBJIcNq56WtnjY2upXwue1wcIids1u5YBAKalw+eDD6eufl6Goc5seuvVOuinHri2Tlbui2XC54OkdJLA1jATm6VpD+6x1utrEqqpxdlLWYfXZSIGRTU/TBhY9ul7Ei4K8wG5nAW3Nk3W4fNh9a+kqA3pGWuGm41F/wACrlG3suBp0PlHyjnjxVrqmGLRxnvp/YBOh7tlq1FVLWS0YbLTw4jFnL5o3NaOGUEjS51XmYG3troOadaNOfC1kpxsfbSNXEq51Th8cdYYJK0S3D2BubJbXMW9trLKIsbDUhMPo5WUUdWT9FK8tYb63G+iXJuSeCR0kMX9hpfdNxhKtBzA3JsU5CLgXSpjIjDBqnoBtrpyKTjAB12T8A2HZqsWQ1Yx2mG260I76JOnvflxIsnYxyWCZphsJfNKFMn9G5C1+J6H9iM/qPleLfXFb6RJ8RSZTeLaYxW+kSfEUnqvRp9I4MtskLpQglH7FEKApKhpsb8tUtvshoz4bHRMh8endFLMwP6NkeYsadi7UWvvZO4fhApfCLD4qmVr4ZnMkie1pLZQSPYuvCRj8RxNmI0bHTQ1MTMvRjNkIFi022Oiejnjbivg3h5e0y0dumINw0udfLfsQcnxGpJM8/isUUWKVDYpTIBI/MchbY5jp2rT8G3FtDjmU2PiLtR3rKxWwxest+/f8RWr4MMdJSY0xoLnOoXBoAuSb7I5f8wY+oxIKmoppRLBNJG9puC1xC9Fj8IqzgmJxWgqMQYOkc0Ws8OAzad6x6bBMRqZA3xZ8TeMkw6Nre8laeJ19PUYhhGH0knSwUGSPpeD3FwzEdmiGXqXEuOnYnVYXN5QxI1VUZBRO+nmsXOeS4NFhzJPEpN9NTGeJsVYDG9uZz3sLcm+hGuunBblRU4jTeE2Mz4fC2oj6ZwmjLM4c0u0uOOyujw7DcTxOla+kbSzSUr5ZaVjsoLwTlbzF+SFTaXZfFPRijC4qjDKito6oyeKlvSsfHkNibAjU3F1o1UMcngdhEk83RRtlnGjcznEuGwV1E2qdgONRyUTKYuiZkibHlcbPF9+sQOaUq6eSp8E8K6D6V0T5s8TNXAF2htvbQhTk2//AElJL/wUqcK8Wgpa+CdtRSzvyh+WxY4btcOBWrjdBLiPhfVwxkNDWB73uPVY0MFyUvM7xHwapMNm0qKir8YMd9Y2gWF+RK3H1DGeFeL02djX1lMI4nyWyZsosDfThZU5Pf2HFIw6TDo6qKc0c7pH07c+R7MuZo3LdTw4K9tCyKjhqaqUsbPfomMZmc4Dc7gAKWyYtSiW8QpxkLXvMDGdU6EXtxTVfE6twrDZ6ZrpRDB0MjWXJa4G+oGqU5OxvsWYlEI/BrDw2QSNM0haRxGixOOw1WxXsEfgzh8Zka97Z5MwBvluBoVja33ul+wS2dxnXe/qTkWvZyScd82qeiGyVPY2IzGNfyT0IOvLZIxDUarQgGl7WOyxZGa4aNCAaaXsnGaBJ0wuM2ycYBlv2rBM0QCT+jOyESaRkIW3xfQ/sz5/UfK8WP7YrfSJPiKTTmLD9sVvpEnxFJlekT/VHBlth60KFKllEWQpQo0Q6a57fNe5t97G11FrbICCiSKDmbEoBI1BI52W9gUT5cAxxkcZkeYo8oAufO4LKOGYhbSiqPdO+SHku0/YOqoXOdxs7MTyOqggtNiCCPuXp/CFs48KqFlNaOo6CAMuNA63H1rKlw+urcUrRO9meBzn1MzjZjbGxPt2Qqaqy3GnRmh72OLmucDzBsVbU0tTQziOojdFIWh4BOpB2Kalwgtwo4i2sgkhzdHpmzZrXtay2fCPDHVmNxl1VT0wkpoQzpn2znIOQ+9A5pMnF0eWc5ziSXEkjUk3Q0uDgWXB2Ft1fXUU+HVstJUtyyxGzhe6a8HLHwhoARceMM370dqrRVO6EAHOcb5iTuSNU4ylqG0rKt0buikeWCS/nEa2Wri1VjkWK1zY3VYgErwAGHKGXPZtZdxR9N4J4fGCGl1c9oLjYDqjdDKXSGwXdGc0l9s13W56q1ua1gSNOHBdVFFNR1r6OVv0rDlcBrc8Le370z5NnElS1zo2spTaWUnqtPLtPcs8mhyQqABbQDSyBq0HhtcK+ahfHStq43tlhc7KXMvo7kQRcK+bB5qeEyTSws+ibI0F9i8HgBxKWpWG0kKxAbfcnY9R3LgUXQ9K2SojEsXnR3N78gbWJ7FZF3JUtjYjMQub8VoRAgC+1+aRhbc3K0IRe2nsWDKa4aH4PN1BTTNAAloQQBpvqLpoDT9VhkaIaOZPMP4oRJ/Ru1Qt3ieh/Zmz+o+WYt9cVvpEnxFJFN4t9cVvpEnxFKL0i9KODLbI42UhqAF0riigUEIQjoolCFGqhDfwNzmeD2OyMcWnoo7EG1ussPxmffp5P5ypZNLHE+Jkr2sk89rXEB3eqyEHHthuV0j1mLgjw0wq5JJjpvyXEPSTYr4RUJifJBMXvk6IXeMr+qWjjqdl5p9VUyTNmfPI6Vlg15cSW22sVq4Q6V1LXT0szvKhLSw57PLCTnI7dkiUKQalbKq6R1Hgxw6OmqWMkmEz5p4iy5AsAB6+av8ADAuOOxg36tLCB2dUfmVezE6+DB8RgxeeWQTRBkEM7szs9xqAdgBfVeflmlmk6SaR8jrAZnuubDZSMXdkk0keg8JJ6eDwrnfVUgqm9DGMhkLNcjdbhLYZUU1T4T4a6loxSMEzAWCQvub73Kx5ppaiQyTSOkebXc43KiJ8kcgkje5j2m7XNNiCrjDqgXPuzVxqtqxjVfGKmYNM8gy9IbWzHSybkuPAuiN7Hx2T4QsBz3PeXyOLnOJLnE6kq1s0romwOe4xtN2svoCeNkcodJBQn2z100rKuipcedYugj6KQf2pW+YfXcH1KKB7ZPBipYyFtRLHUNlla4m5bbfQ62KyKkmlo6eiLh1gKiVt9nEWaPUNfWqoJ5YCHwyOY8cWmx+5Y5KjUux6WulOGyUsdLFDA+RrnOaHHUbakntTOOOf5RptdWUsIYN+HzWVNUzVLw6ad8pA0zuJsuukkkcHOkc54As4uuQBsEuIT0b5mpsQbVPqqHxaqijc90sZIDnD+0DxKTYLAWVHTzVIaJ55JA06Ne8kJmMXsPxS5DIjMLb22WjED2dqRiG1rfitCFtuXD8lgy7NkdD0Q0Gyv7OxUxjUK86/osMtmiOjiT+jN7oRIPoybIW/xPQ/sy5/UfKsWP7ZrfSJPiKVATeLAeWK0/8AkSfEUqvSQXSODLbBCEJgJClCFRQKCpQoWCEIVkJjifPKI4mlzjwC6nppKfJnLCHC4LHhw07QrcPq20VUZHwiaNzHMkYTa7SLHXgtCPDaCaRlVTySvgMU0hik0eHMbfLcbg3Gqzznxl3oZGPJdGLxvxUarTpoIauifM6JrHwzxN6twHtcSLW9StqYqV8mK08dKyMUt3RPBOYWkDbHXjdC8quqL/G2rMdNuw6oYQOq4mAT6Ot1fWm2UbBTVsVTDFHNBAHta0kvabt34ag7dyZlginkb0rA/JhQkbfg4DQqfk76LWPrsxIo5J5GxxsL3O2ATUWG1ElTBA0xXndZhEgc247rrjDqwUNWJnRCVha5j2E2zNIsdfWtbDqSkGJ4bXUT5OhlqCx0UnnMcBffiLFFkm4lQimZLH7gXte+qvY8G1+XsV0bYarCpJGUzWyxzsYzIT1g6+hud9ArXRMbQVDnthbNBM1toyTa9wQeB2WfJK/s1YziaJ9PM+FxBcw2Nl00jT2rQqOgmxHEInRN6kbnh1zmzAA78uxIRWIA9vBIx92HLodgaC0apyBuqVhAAGqegGnehmhkdF8Qs4cjqtCBuo2SkTbOtz+9P046uq5+bZqi+huBtzc2Vx0XEA19SsIN+5ZJI0WVS36MoXUwtCdELb4qqD+zNm9R8pxb64rfSJPiKUWhidLUPxatc2FxBnedB/EUr4nVcIH+xekjpHClF8mUoVxo6kaGB/sU+JVXCB/sRFcWUIV/iNX/AHd/sQKCsd5tM8+pVaJxZQhMHD6wb07lHiVV+4cpaJTKEK80NUP+A/2KfEKs/wDLv9ilonGXwV09RJSyGSItuWlpDmhwI5WKl1fU9NHK2TI6LzAxoaG89Bpquxh1a4aU0ludlLcJxA6CkkPqS5OPuElIqdWTuyataGPzhrGBozc7BQaucyTvMnWqLiU2HWuQfxATHkXEj/yUvsUHCMQb51JIPUhThoupnUmK1kucukaTIzI89G27x2m2uyr8fqr36XXoeg2HmclBoasG3i7/AGKBRVV7dA+/KyYow9inzOaeeSlk6SMi9iCHNDgQd9CrBX1InimbIGOhN4wxoDWnmBso8Rq/7u/2IFDVk/7u/wBitqPuRKRxFVzwRGKKQtaXtkNgPObsfvTEmLVczZWvewCUhz8sbRc89t1TJQ1cbC90DwALnRLC4SckU+woylHo0GV8/SyymX6SYFr3ZRqDuE1A8BoN7LHa7tWlTQVEkQcInFluASoxq6NClaNSCYXDb+uy0Q8siBG5WJA2bMR0bge7ZPPrqdgAkkDXN3usuZSUW0jRjaumbVMA9gcDvxWlC3T9Fh4fi1A2AF87d1qRYth5sBVM1WR4pyipUaFOKlVmxE0Fnq4LvIOaSixjD7WFSwqzypRXv0zQkSxS90NU09Mtnbance78UJeXEqKb6COoY6V+zRueKFoxRcY0xM2m+jx84LMSqb6AyO27yuXtLTm1yk73VVa9/j9T13W6Z1h/mVJkMmVozknmu2l0mc9tKy/pmCMuDibcNrqG1LiQ3ojdWU9O7LmOp4ghWmC7hmGo2U5LRaUmVEukbZrcoPtVPS1DXtAdYW2Kf6MZe2yptdxv7FUZIkotCgkmLrue42PBMRy9LfK3Y6i+y6ETQ4m3tUwRhjzlGhKttFJOykzOEuRzb348k8wdQa3VEjMxJG42KujcC0AIJProZBVKmdC4O9k7TPubbpK9ynKYZSs+TQ8eabs/BJ17jYNB0Kue/K0nkkXzdK4XaNNknGrdlsXDHOJvsuCzr7K86DbuVT9wFri22LaRxmve5sAuH1DYx51ilMRkkgjvFq43sscmoc7M91+wclojC+zPKddGpiFYZKORrATpYndeecth72+JPF72bvdY6GdJUIm7YX5L1WEyXw+IWA6q8qvSYVIDRxNG4H5oIoLE6ZfUExjpdLsPNYNbWComzNAA42WxicjegI5a9xXm3cym6jZMkndDEUtmevVXsqCALu22uk43WZoNV0y+awWvG04oztuzSZVOvoba2vdaUdZaLXdv3rAB62txxP8Ar1rTjmIhAIB2sSNUOWCHYptmlhj2TeEEDrgObmFuPmlCVwVxk8JKZ+tjmFz/AIShcrzVU19f6bMDuL+zitD3YlU21InfqeHWOysppGMNnvudl640VI5xc6lhLibkmMXJXIoKIG4pIL/+sfJO/L+tUDxp2eenq46OIOeCcx0aOKrlr2hzeiZmBFzc7L0zqKkf59LC7vjBQKGkG1LCO6MJaa3QTv5PNQ12d+R8Zbc6EahXPaA7ffZeg8SpCb+Kw6f9sKfFaf8AcRfyBW5paRauuzCyAsuDfTVUuA4L0gp4BtDGO5oUGlpzvBH/ACBAsgTj0eaJLWXH3lS12ZocdyF6TxWm/u8X8gR4rT/uIv5Aj/J/QKiefz622PFMU8pDwHHfay2PFaf+7xfyBSKeAbQxj/KEEpJrQaEXPzMtYElJm7DYjUlbfQxfu2fyhR4vD+5Z/KEqLoIxXEFugS1VNHC0ZiBpwC9H4vB+5j/lCrfQUcnn0kDr84wU2EuwJaPBV9Z0zurIGsbsANSs8SPAs1xsvpXknDfs+l9y35I8k4b9n0vuW/JaVmpaMbg33Z8zc95bYnRVr6h5Jw37Ppfct+SPJGGfZ1L7lvySp5beivxf2fL1qYfW9FFlzDRv9bZe88kYZ9nUvuW/JHknDRth9L7lvyUhk70EoV7njZCaqlL4jlsNcx3WJIwscQdbL6e3DqFgsyip2jsiaPyXJwrDSbnD6Unthb8kby9VRcsd+58yj233Vgbc3IPeNl9J8k4aBbyfS+5b8lPkrDhtQUvuW/JPx56S6FPF/Z86DXFpIB5XsnKcWZle2xdr3r3Qw2gbfLQ04vvaJvyQcNoDvRU5t/2m/JXLyOXVBRxV3Z4/AHA+EVMAAPO2/wADkL2UdBRwyCSKkgY8bObGAR60Ln+XPnNP+jVgjUX9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60" name="Picture 12" descr="Career Success of Disabled High-Fly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7" t="10005" r="21993" b="7533"/>
          <a:stretch/>
        </p:blipFill>
        <p:spPr bwMode="auto">
          <a:xfrm rot="522557">
            <a:off x="629500" y="3249182"/>
            <a:ext cx="1608748" cy="23563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46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Disability Services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Guidance on obtaining diagnostic evidence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Disabled Students Allowance (DSA) and other disability funding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Advice on how to access support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Liaising with staff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Signposting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 smtClean="0"/>
          </a:p>
          <a:p>
            <a:endParaRPr lang="en-GB" dirty="0"/>
          </a:p>
        </p:txBody>
      </p:sp>
      <p:pic>
        <p:nvPicPr>
          <p:cNvPr id="6" name="Picture 2" descr="http://www.bristol.ac.uk/disability-services/images/home-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039909" cy="1440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353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“Can you help?”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 on CVs, application forms, interviews</a:t>
            </a:r>
          </a:p>
          <a:p>
            <a:r>
              <a:rPr lang="en-US" dirty="0" smtClean="0"/>
              <a:t>The Equality Act and rights in the workplace</a:t>
            </a:r>
          </a:p>
          <a:p>
            <a:r>
              <a:rPr lang="en-US" dirty="0" smtClean="0"/>
              <a:t>Career Ideas/Pathways</a:t>
            </a:r>
          </a:p>
          <a:p>
            <a:endParaRPr lang="en-US" dirty="0" smtClean="0"/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79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	Working Together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Termly meetings between link Advisers</a:t>
            </a:r>
          </a:p>
          <a:p>
            <a:r>
              <a:rPr lang="en-GB" dirty="0" smtClean="0"/>
              <a:t>Greater awareness of our services</a:t>
            </a:r>
          </a:p>
          <a:p>
            <a:r>
              <a:rPr lang="en-GB" dirty="0" smtClean="0"/>
              <a:t>New Referral Forms</a:t>
            </a:r>
          </a:p>
          <a:p>
            <a:r>
              <a:rPr lang="en-GB" dirty="0" smtClean="0"/>
              <a:t>Workshop in the Spring Term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874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190</TotalTime>
  <Words>99</Words>
  <Application>Microsoft Macintosh PowerPoint</Application>
  <PresentationFormat>On-screen Show (4:3)</PresentationFormat>
  <Paragraphs>32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Presentation template</vt:lpstr>
      <vt:lpstr>  Engaging disabled students (Bristol Case Study)</vt:lpstr>
      <vt:lpstr>PowerPoint Presentation</vt:lpstr>
      <vt:lpstr>  How do we engage? </vt:lpstr>
      <vt:lpstr>PowerPoint Presentation</vt:lpstr>
      <vt:lpstr> Disability Services</vt:lpstr>
      <vt:lpstr> “Can you help?”</vt:lpstr>
      <vt:lpstr> Working Together</vt:lpstr>
    </vt:vector>
  </TitlesOfParts>
  <Company>University of Bristol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Careers</dc:title>
  <dc:creator>KM Colechin</dc:creator>
  <cp:lastModifiedBy>Helen Cooke</cp:lastModifiedBy>
  <cp:revision>19</cp:revision>
  <cp:lastPrinted>2014-09-13T11:46:16Z</cp:lastPrinted>
  <dcterms:created xsi:type="dcterms:W3CDTF">2012-09-21T11:07:32Z</dcterms:created>
  <dcterms:modified xsi:type="dcterms:W3CDTF">2014-09-24T10:04:39Z</dcterms:modified>
</cp:coreProperties>
</file>